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08" r:id="rId3"/>
    <p:sldMasterId id="2147483720" r:id="rId4"/>
  </p:sldMasterIdLst>
  <p:sldIdLst>
    <p:sldId id="283" r:id="rId5"/>
    <p:sldId id="257" r:id="rId6"/>
    <p:sldId id="258" r:id="rId7"/>
    <p:sldId id="269" r:id="rId8"/>
    <p:sldId id="277" r:id="rId9"/>
    <p:sldId id="273" r:id="rId10"/>
    <p:sldId id="274" r:id="rId11"/>
    <p:sldId id="275" r:id="rId12"/>
    <p:sldId id="276" r:id="rId13"/>
    <p:sldId id="260" r:id="rId14"/>
    <p:sldId id="262" r:id="rId15"/>
    <p:sldId id="267" r:id="rId16"/>
    <p:sldId id="265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4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D55F6C-900F-469B-AE9B-1AA193CBCCD2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hr-HR"/>
        </a:p>
      </dgm:t>
    </dgm:pt>
    <dgm:pt modelId="{550EE435-420E-42D8-AEFE-E1D36BC990E1}">
      <dgm:prSet custT="1"/>
      <dgm:spPr/>
      <dgm:t>
        <a:bodyPr/>
        <a:lstStyle/>
        <a:p>
          <a:pPr rtl="0"/>
          <a:r>
            <a:rPr lang="hr-HR" sz="1800" b="1" dirty="0" smtClean="0">
              <a:solidFill>
                <a:srgbClr val="002774"/>
              </a:solidFill>
              <a:latin typeface="Calibri" pitchFamily="34" charset="0"/>
              <a:cs typeface="Times New Roman" pitchFamily="18" charset="0"/>
            </a:rPr>
            <a:t>Poticat ćemo gospodarstvo, poduzetništvo i investicije</a:t>
          </a:r>
          <a:endParaRPr lang="hr-HR" sz="1800" dirty="0">
            <a:solidFill>
              <a:srgbClr val="002774"/>
            </a:solidFill>
          </a:endParaRPr>
        </a:p>
      </dgm:t>
    </dgm:pt>
    <dgm:pt modelId="{DBCDD62A-DB2A-471E-9B59-A2DA3037E7B1}" type="parTrans" cxnId="{9273B629-CE21-4E77-ADBF-C0BD7C95372A}">
      <dgm:prSet/>
      <dgm:spPr/>
      <dgm:t>
        <a:bodyPr/>
        <a:lstStyle/>
        <a:p>
          <a:endParaRPr lang="hr-HR"/>
        </a:p>
      </dgm:t>
    </dgm:pt>
    <dgm:pt modelId="{E44778EB-A316-496F-B5AE-BB031B64033C}" type="sibTrans" cxnId="{9273B629-CE21-4E77-ADBF-C0BD7C95372A}">
      <dgm:prSet/>
      <dgm:spPr/>
      <dgm:t>
        <a:bodyPr/>
        <a:lstStyle/>
        <a:p>
          <a:endParaRPr lang="hr-HR"/>
        </a:p>
      </dgm:t>
    </dgm:pt>
    <dgm:pt modelId="{5E1ABB18-D2DB-4D2D-B217-82826B87B7D8}">
      <dgm:prSet custT="1"/>
      <dgm:spPr/>
      <dgm:t>
        <a:bodyPr/>
        <a:lstStyle/>
        <a:p>
          <a:pPr rtl="0"/>
          <a:r>
            <a:rPr lang="hr-HR" sz="1800" b="1" dirty="0" smtClean="0">
              <a:solidFill>
                <a:srgbClr val="002774"/>
              </a:solidFill>
              <a:latin typeface="Calibri" pitchFamily="34" charset="0"/>
            </a:rPr>
            <a:t>Povećat ćemo ulaganja u infrastrukturu</a:t>
          </a:r>
          <a:endParaRPr lang="hr-HR" sz="1800" dirty="0">
            <a:solidFill>
              <a:srgbClr val="002774"/>
            </a:solidFill>
          </a:endParaRPr>
        </a:p>
      </dgm:t>
    </dgm:pt>
    <dgm:pt modelId="{1250BD71-1A3D-4542-8168-6ABFBD189029}" type="parTrans" cxnId="{9D4D91EA-6659-4CC9-9537-220B380AB82B}">
      <dgm:prSet/>
      <dgm:spPr/>
      <dgm:t>
        <a:bodyPr/>
        <a:lstStyle/>
        <a:p>
          <a:endParaRPr lang="hr-HR"/>
        </a:p>
      </dgm:t>
    </dgm:pt>
    <dgm:pt modelId="{A29F2CB9-6FAA-4585-B478-1278EC1B1751}" type="sibTrans" cxnId="{9D4D91EA-6659-4CC9-9537-220B380AB82B}">
      <dgm:prSet/>
      <dgm:spPr/>
      <dgm:t>
        <a:bodyPr/>
        <a:lstStyle/>
        <a:p>
          <a:endParaRPr lang="hr-HR"/>
        </a:p>
      </dgm:t>
    </dgm:pt>
    <dgm:pt modelId="{377C9749-99CF-4244-826A-E2DB9230137C}">
      <dgm:prSet custT="1"/>
      <dgm:spPr/>
      <dgm:t>
        <a:bodyPr/>
        <a:lstStyle/>
        <a:p>
          <a:pPr rtl="0"/>
          <a:r>
            <a:rPr lang="hr-HR" sz="1800" b="1" dirty="0" smtClean="0">
              <a:solidFill>
                <a:srgbClr val="002774"/>
              </a:solidFill>
              <a:latin typeface="Calibri" pitchFamily="34" charset="0"/>
            </a:rPr>
            <a:t>Unaprijedit ćemo sportske, kulturne i turističke sadržaje našeg grada</a:t>
          </a:r>
          <a:endParaRPr lang="hr-HR" sz="1800" b="1" dirty="0">
            <a:solidFill>
              <a:srgbClr val="002774"/>
            </a:solidFill>
          </a:endParaRPr>
        </a:p>
      </dgm:t>
    </dgm:pt>
    <dgm:pt modelId="{9910AA84-3444-43EF-8EED-40E088821DF7}" type="parTrans" cxnId="{895C2CEA-C1B8-4402-8514-68A048DF8933}">
      <dgm:prSet/>
      <dgm:spPr/>
      <dgm:t>
        <a:bodyPr/>
        <a:lstStyle/>
        <a:p>
          <a:endParaRPr lang="hr-HR"/>
        </a:p>
      </dgm:t>
    </dgm:pt>
    <dgm:pt modelId="{D68DE783-B88D-47B3-8AA3-8F8629FB402D}" type="sibTrans" cxnId="{895C2CEA-C1B8-4402-8514-68A048DF8933}">
      <dgm:prSet/>
      <dgm:spPr/>
      <dgm:t>
        <a:bodyPr/>
        <a:lstStyle/>
        <a:p>
          <a:endParaRPr lang="hr-HR"/>
        </a:p>
      </dgm:t>
    </dgm:pt>
    <dgm:pt modelId="{62CDB3C4-4260-47DD-AD7B-BBC89746390D}">
      <dgm:prSet custT="1"/>
      <dgm:spPr/>
      <dgm:t>
        <a:bodyPr/>
        <a:lstStyle/>
        <a:p>
          <a:pPr rtl="0"/>
          <a:r>
            <a:rPr lang="hr-HR" sz="1800" b="1" dirty="0" smtClean="0">
              <a:solidFill>
                <a:srgbClr val="002774"/>
              </a:solidFill>
              <a:latin typeface="Calibri" pitchFamily="34" charset="0"/>
            </a:rPr>
            <a:t>Opravdat ćemo status </a:t>
          </a:r>
          <a:br>
            <a:rPr lang="hr-HR" sz="1800" b="1" dirty="0" smtClean="0">
              <a:solidFill>
                <a:srgbClr val="002774"/>
              </a:solidFill>
              <a:latin typeface="Calibri" pitchFamily="34" charset="0"/>
            </a:rPr>
          </a:br>
          <a:r>
            <a:rPr lang="hr-HR" sz="1800" b="1" dirty="0" smtClean="0">
              <a:solidFill>
                <a:srgbClr val="002774"/>
              </a:solidFill>
              <a:latin typeface="Calibri" pitchFamily="34" charset="0"/>
            </a:rPr>
            <a:t>“Grada – prijatelja djece”</a:t>
          </a:r>
          <a:endParaRPr lang="hr-HR" sz="1800" b="1" dirty="0">
            <a:solidFill>
              <a:srgbClr val="002774"/>
            </a:solidFill>
          </a:endParaRPr>
        </a:p>
      </dgm:t>
    </dgm:pt>
    <dgm:pt modelId="{4827BE57-8EFA-4FD7-8F2E-067B21FB8427}" type="parTrans" cxnId="{FDEE1101-88EB-4A39-B494-7D258CBA1435}">
      <dgm:prSet/>
      <dgm:spPr/>
      <dgm:t>
        <a:bodyPr/>
        <a:lstStyle/>
        <a:p>
          <a:endParaRPr lang="hr-HR"/>
        </a:p>
      </dgm:t>
    </dgm:pt>
    <dgm:pt modelId="{A4B81390-FD50-4F67-9836-8C8E21A330B4}" type="sibTrans" cxnId="{FDEE1101-88EB-4A39-B494-7D258CBA1435}">
      <dgm:prSet/>
      <dgm:spPr/>
      <dgm:t>
        <a:bodyPr/>
        <a:lstStyle/>
        <a:p>
          <a:endParaRPr lang="hr-HR"/>
        </a:p>
      </dgm:t>
    </dgm:pt>
    <dgm:pt modelId="{F2FF91DE-C4D2-48EB-B2CE-5CEAEA871598}">
      <dgm:prSet custT="1"/>
      <dgm:spPr/>
      <dgm:t>
        <a:bodyPr/>
        <a:lstStyle/>
        <a:p>
          <a:pPr rtl="0"/>
          <a:r>
            <a:rPr lang="hr-HR" sz="1800" b="1" dirty="0" smtClean="0">
              <a:solidFill>
                <a:srgbClr val="002774"/>
              </a:solidFill>
            </a:rPr>
            <a:t>Osigurat ćemo </a:t>
          </a:r>
          <a:r>
            <a:rPr lang="hr-HR" sz="1800" b="1" dirty="0" smtClean="0">
              <a:solidFill>
                <a:srgbClr val="002774"/>
              </a:solidFill>
              <a:latin typeface="Calibri" pitchFamily="34" charset="0"/>
            </a:rPr>
            <a:t>zdravstveno-socijalnu skrb , te skrb za hrvatske branitelje i stradalnike iz Domovinskog rata </a:t>
          </a:r>
          <a:r>
            <a:rPr lang="hr-HR" sz="1600" b="1" dirty="0" smtClean="0"/>
            <a:t/>
          </a:r>
          <a:br>
            <a:rPr lang="hr-HR" sz="1600" b="1" dirty="0" smtClean="0"/>
          </a:br>
          <a:endParaRPr lang="hr-HR" sz="1600" b="1" dirty="0"/>
        </a:p>
      </dgm:t>
    </dgm:pt>
    <dgm:pt modelId="{EDD441FD-F5DA-41CD-91E3-353327EC4BF8}" type="parTrans" cxnId="{3E0331B2-5A1E-483F-809A-3C6C24A36971}">
      <dgm:prSet/>
      <dgm:spPr/>
      <dgm:t>
        <a:bodyPr/>
        <a:lstStyle/>
        <a:p>
          <a:endParaRPr lang="hr-HR"/>
        </a:p>
      </dgm:t>
    </dgm:pt>
    <dgm:pt modelId="{17E40A3E-F0DC-476E-AE87-BE70D571C8D0}" type="sibTrans" cxnId="{3E0331B2-5A1E-483F-809A-3C6C24A36971}">
      <dgm:prSet/>
      <dgm:spPr/>
      <dgm:t>
        <a:bodyPr/>
        <a:lstStyle/>
        <a:p>
          <a:endParaRPr lang="hr-HR"/>
        </a:p>
      </dgm:t>
    </dgm:pt>
    <dgm:pt modelId="{F1139CF5-98EC-4572-97F8-618B75465776}" type="pres">
      <dgm:prSet presAssocID="{6AD55F6C-900F-469B-AE9B-1AA193CBCC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16D0797-B130-45C3-BE10-84F7BB8D9958}" type="pres">
      <dgm:prSet presAssocID="{550EE435-420E-42D8-AEFE-E1D36BC990E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029402B-5B6A-4F52-83EB-A33B33010193}" type="pres">
      <dgm:prSet presAssocID="{E44778EB-A316-496F-B5AE-BB031B64033C}" presName="sibTrans" presStyleCnt="0"/>
      <dgm:spPr/>
      <dgm:t>
        <a:bodyPr/>
        <a:lstStyle/>
        <a:p>
          <a:endParaRPr lang="hr-HR"/>
        </a:p>
      </dgm:t>
    </dgm:pt>
    <dgm:pt modelId="{96ED8ECB-1E95-4984-B8BE-071A9F5F2232}" type="pres">
      <dgm:prSet presAssocID="{5E1ABB18-D2DB-4D2D-B217-82826B87B7D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7088719-8379-44C3-8C08-7B1BA38476CD}" type="pres">
      <dgm:prSet presAssocID="{A29F2CB9-6FAA-4585-B478-1278EC1B1751}" presName="sibTrans" presStyleCnt="0"/>
      <dgm:spPr/>
      <dgm:t>
        <a:bodyPr/>
        <a:lstStyle/>
        <a:p>
          <a:endParaRPr lang="hr-HR"/>
        </a:p>
      </dgm:t>
    </dgm:pt>
    <dgm:pt modelId="{71A1E4E2-81F0-4A7D-B2FD-67484919DC4A}" type="pres">
      <dgm:prSet presAssocID="{377C9749-99CF-4244-826A-E2DB9230137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930F59A-784F-475A-B38F-E624AED7B7B4}" type="pres">
      <dgm:prSet presAssocID="{D68DE783-B88D-47B3-8AA3-8F8629FB402D}" presName="sibTrans" presStyleCnt="0"/>
      <dgm:spPr/>
      <dgm:t>
        <a:bodyPr/>
        <a:lstStyle/>
        <a:p>
          <a:endParaRPr lang="hr-HR"/>
        </a:p>
      </dgm:t>
    </dgm:pt>
    <dgm:pt modelId="{1C4A197E-FD1C-478C-95A8-3E9B02B86167}" type="pres">
      <dgm:prSet presAssocID="{62CDB3C4-4260-47DD-AD7B-BBC89746390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1E8B55E-128C-4EEC-BAE8-80D9F58870F6}" type="pres">
      <dgm:prSet presAssocID="{A4B81390-FD50-4F67-9836-8C8E21A330B4}" presName="sibTrans" presStyleCnt="0"/>
      <dgm:spPr/>
      <dgm:t>
        <a:bodyPr/>
        <a:lstStyle/>
        <a:p>
          <a:endParaRPr lang="hr-HR"/>
        </a:p>
      </dgm:t>
    </dgm:pt>
    <dgm:pt modelId="{2A81485D-093E-4077-81F6-A2D41F3B3A75}" type="pres">
      <dgm:prSet presAssocID="{F2FF91DE-C4D2-48EB-B2CE-5CEAEA87159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59103C6-9AC1-42BD-B986-94430CEE7122}" type="presOf" srcId="{62CDB3C4-4260-47DD-AD7B-BBC89746390D}" destId="{1C4A197E-FD1C-478C-95A8-3E9B02B86167}" srcOrd="0" destOrd="0" presId="urn:microsoft.com/office/officeart/2005/8/layout/default"/>
    <dgm:cxn modelId="{3E0331B2-5A1E-483F-809A-3C6C24A36971}" srcId="{6AD55F6C-900F-469B-AE9B-1AA193CBCCD2}" destId="{F2FF91DE-C4D2-48EB-B2CE-5CEAEA871598}" srcOrd="4" destOrd="0" parTransId="{EDD441FD-F5DA-41CD-91E3-353327EC4BF8}" sibTransId="{17E40A3E-F0DC-476E-AE87-BE70D571C8D0}"/>
    <dgm:cxn modelId="{B35898FC-8C40-42D9-9170-6D1CA9FFE8F6}" type="presOf" srcId="{F2FF91DE-C4D2-48EB-B2CE-5CEAEA871598}" destId="{2A81485D-093E-4077-81F6-A2D41F3B3A75}" srcOrd="0" destOrd="0" presId="urn:microsoft.com/office/officeart/2005/8/layout/default"/>
    <dgm:cxn modelId="{FDEE1101-88EB-4A39-B494-7D258CBA1435}" srcId="{6AD55F6C-900F-469B-AE9B-1AA193CBCCD2}" destId="{62CDB3C4-4260-47DD-AD7B-BBC89746390D}" srcOrd="3" destOrd="0" parTransId="{4827BE57-8EFA-4FD7-8F2E-067B21FB8427}" sibTransId="{A4B81390-FD50-4F67-9836-8C8E21A330B4}"/>
    <dgm:cxn modelId="{2D43D103-6629-48A7-86B9-496C8C338F56}" type="presOf" srcId="{5E1ABB18-D2DB-4D2D-B217-82826B87B7D8}" destId="{96ED8ECB-1E95-4984-B8BE-071A9F5F2232}" srcOrd="0" destOrd="0" presId="urn:microsoft.com/office/officeart/2005/8/layout/default"/>
    <dgm:cxn modelId="{9D4D91EA-6659-4CC9-9537-220B380AB82B}" srcId="{6AD55F6C-900F-469B-AE9B-1AA193CBCCD2}" destId="{5E1ABB18-D2DB-4D2D-B217-82826B87B7D8}" srcOrd="1" destOrd="0" parTransId="{1250BD71-1A3D-4542-8168-6ABFBD189029}" sibTransId="{A29F2CB9-6FAA-4585-B478-1278EC1B1751}"/>
    <dgm:cxn modelId="{895C2CEA-C1B8-4402-8514-68A048DF8933}" srcId="{6AD55F6C-900F-469B-AE9B-1AA193CBCCD2}" destId="{377C9749-99CF-4244-826A-E2DB9230137C}" srcOrd="2" destOrd="0" parTransId="{9910AA84-3444-43EF-8EED-40E088821DF7}" sibTransId="{D68DE783-B88D-47B3-8AA3-8F8629FB402D}"/>
    <dgm:cxn modelId="{55A68F08-E54B-4A49-8B7E-69010551E025}" type="presOf" srcId="{6AD55F6C-900F-469B-AE9B-1AA193CBCCD2}" destId="{F1139CF5-98EC-4572-97F8-618B75465776}" srcOrd="0" destOrd="0" presId="urn:microsoft.com/office/officeart/2005/8/layout/default"/>
    <dgm:cxn modelId="{80FFCEB8-68A2-4360-84AA-5350BB09FEBF}" type="presOf" srcId="{550EE435-420E-42D8-AEFE-E1D36BC990E1}" destId="{816D0797-B130-45C3-BE10-84F7BB8D9958}" srcOrd="0" destOrd="0" presId="urn:microsoft.com/office/officeart/2005/8/layout/default"/>
    <dgm:cxn modelId="{9273B629-CE21-4E77-ADBF-C0BD7C95372A}" srcId="{6AD55F6C-900F-469B-AE9B-1AA193CBCCD2}" destId="{550EE435-420E-42D8-AEFE-E1D36BC990E1}" srcOrd="0" destOrd="0" parTransId="{DBCDD62A-DB2A-471E-9B59-A2DA3037E7B1}" sibTransId="{E44778EB-A316-496F-B5AE-BB031B64033C}"/>
    <dgm:cxn modelId="{ACFEA0F8-7A00-468C-9072-52E3D3151DB8}" type="presOf" srcId="{377C9749-99CF-4244-826A-E2DB9230137C}" destId="{71A1E4E2-81F0-4A7D-B2FD-67484919DC4A}" srcOrd="0" destOrd="0" presId="urn:microsoft.com/office/officeart/2005/8/layout/default"/>
    <dgm:cxn modelId="{E8AF28CF-8F4E-41A4-8C7F-24B414FB47D0}" type="presParOf" srcId="{F1139CF5-98EC-4572-97F8-618B75465776}" destId="{816D0797-B130-45C3-BE10-84F7BB8D9958}" srcOrd="0" destOrd="0" presId="urn:microsoft.com/office/officeart/2005/8/layout/default"/>
    <dgm:cxn modelId="{6F6B083B-5F3E-4788-B594-1E383481F180}" type="presParOf" srcId="{F1139CF5-98EC-4572-97F8-618B75465776}" destId="{2029402B-5B6A-4F52-83EB-A33B33010193}" srcOrd="1" destOrd="0" presId="urn:microsoft.com/office/officeart/2005/8/layout/default"/>
    <dgm:cxn modelId="{C1658005-0808-4E9E-AAA4-C789EC9C528D}" type="presParOf" srcId="{F1139CF5-98EC-4572-97F8-618B75465776}" destId="{96ED8ECB-1E95-4984-B8BE-071A9F5F2232}" srcOrd="2" destOrd="0" presId="urn:microsoft.com/office/officeart/2005/8/layout/default"/>
    <dgm:cxn modelId="{1EB473F2-1EEB-4A51-90DB-2642AB576D1A}" type="presParOf" srcId="{F1139CF5-98EC-4572-97F8-618B75465776}" destId="{37088719-8379-44C3-8C08-7B1BA38476CD}" srcOrd="3" destOrd="0" presId="urn:microsoft.com/office/officeart/2005/8/layout/default"/>
    <dgm:cxn modelId="{FA736C87-F5C6-46C0-A316-1E7A85682AFC}" type="presParOf" srcId="{F1139CF5-98EC-4572-97F8-618B75465776}" destId="{71A1E4E2-81F0-4A7D-B2FD-67484919DC4A}" srcOrd="4" destOrd="0" presId="urn:microsoft.com/office/officeart/2005/8/layout/default"/>
    <dgm:cxn modelId="{6814363C-4860-427D-A1E9-CDDF2C97B5A8}" type="presParOf" srcId="{F1139CF5-98EC-4572-97F8-618B75465776}" destId="{B930F59A-784F-475A-B38F-E624AED7B7B4}" srcOrd="5" destOrd="0" presId="urn:microsoft.com/office/officeart/2005/8/layout/default"/>
    <dgm:cxn modelId="{3EBEE6B2-C6A1-41DD-AA44-FCEA616D81FA}" type="presParOf" srcId="{F1139CF5-98EC-4572-97F8-618B75465776}" destId="{1C4A197E-FD1C-478C-95A8-3E9B02B86167}" srcOrd="6" destOrd="0" presId="urn:microsoft.com/office/officeart/2005/8/layout/default"/>
    <dgm:cxn modelId="{08EBDB9B-1BD0-4DB8-8184-BBDE45F6D5B0}" type="presParOf" srcId="{F1139CF5-98EC-4572-97F8-618B75465776}" destId="{61E8B55E-128C-4EEC-BAE8-80D9F58870F6}" srcOrd="7" destOrd="0" presId="urn:microsoft.com/office/officeart/2005/8/layout/default"/>
    <dgm:cxn modelId="{AFDBE9B4-B79A-4D38-B3D9-226FC262C758}" type="presParOf" srcId="{F1139CF5-98EC-4572-97F8-618B75465776}" destId="{2A81485D-093E-4077-81F6-A2D41F3B3A7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6D0797-B130-45C3-BE10-84F7BB8D9958}">
      <dsp:nvSpPr>
        <dsp:cNvPr id="0" name=""/>
        <dsp:cNvSpPr/>
      </dsp:nvSpPr>
      <dsp:spPr>
        <a:xfrm>
          <a:off x="0" y="327084"/>
          <a:ext cx="2565285" cy="1539171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rgbClr val="002774"/>
              </a:solidFill>
              <a:latin typeface="Calibri" pitchFamily="34" charset="0"/>
              <a:cs typeface="Times New Roman" pitchFamily="18" charset="0"/>
            </a:rPr>
            <a:t>Poticat ćemo gospodarstvo, poduzetništvo i investicije</a:t>
          </a:r>
          <a:endParaRPr lang="hr-HR" sz="1800" kern="1200" dirty="0">
            <a:solidFill>
              <a:srgbClr val="002774"/>
            </a:solidFill>
          </a:endParaRPr>
        </a:p>
      </dsp:txBody>
      <dsp:txXfrm>
        <a:off x="0" y="327084"/>
        <a:ext cx="2565285" cy="1539171"/>
      </dsp:txXfrm>
    </dsp:sp>
    <dsp:sp modelId="{96ED8ECB-1E95-4984-B8BE-071A9F5F2232}">
      <dsp:nvSpPr>
        <dsp:cNvPr id="0" name=""/>
        <dsp:cNvSpPr/>
      </dsp:nvSpPr>
      <dsp:spPr>
        <a:xfrm>
          <a:off x="2821813" y="327084"/>
          <a:ext cx="2565285" cy="1539171"/>
        </a:xfrm>
        <a:prstGeom prst="rect">
          <a:avLst/>
        </a:prstGeom>
        <a:solidFill>
          <a:schemeClr val="accent1">
            <a:shade val="50000"/>
            <a:hueOff val="144575"/>
            <a:satOff val="-3024"/>
            <a:lumOff val="168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rgbClr val="002774"/>
              </a:solidFill>
              <a:latin typeface="Calibri" pitchFamily="34" charset="0"/>
            </a:rPr>
            <a:t>Povećat ćemo ulaganja u infrastrukturu</a:t>
          </a:r>
          <a:endParaRPr lang="hr-HR" sz="1800" kern="1200" dirty="0">
            <a:solidFill>
              <a:srgbClr val="002774"/>
            </a:solidFill>
          </a:endParaRPr>
        </a:p>
      </dsp:txBody>
      <dsp:txXfrm>
        <a:off x="2821813" y="327084"/>
        <a:ext cx="2565285" cy="1539171"/>
      </dsp:txXfrm>
    </dsp:sp>
    <dsp:sp modelId="{71A1E4E2-81F0-4A7D-B2FD-67484919DC4A}">
      <dsp:nvSpPr>
        <dsp:cNvPr id="0" name=""/>
        <dsp:cNvSpPr/>
      </dsp:nvSpPr>
      <dsp:spPr>
        <a:xfrm>
          <a:off x="5643627" y="327084"/>
          <a:ext cx="2565285" cy="1539171"/>
        </a:xfrm>
        <a:prstGeom prst="rect">
          <a:avLst/>
        </a:prstGeom>
        <a:solidFill>
          <a:schemeClr val="accent1">
            <a:shade val="50000"/>
            <a:hueOff val="289150"/>
            <a:satOff val="-6048"/>
            <a:lumOff val="336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rgbClr val="002774"/>
              </a:solidFill>
              <a:latin typeface="Calibri" pitchFamily="34" charset="0"/>
            </a:rPr>
            <a:t>Unaprijedit ćemo sportske, kulturne i turističke sadržaje našeg grada</a:t>
          </a:r>
          <a:endParaRPr lang="hr-HR" sz="1800" b="1" kern="1200" dirty="0">
            <a:solidFill>
              <a:srgbClr val="002774"/>
            </a:solidFill>
          </a:endParaRPr>
        </a:p>
      </dsp:txBody>
      <dsp:txXfrm>
        <a:off x="5643627" y="327084"/>
        <a:ext cx="2565285" cy="1539171"/>
      </dsp:txXfrm>
    </dsp:sp>
    <dsp:sp modelId="{1C4A197E-FD1C-478C-95A8-3E9B02B86167}">
      <dsp:nvSpPr>
        <dsp:cNvPr id="0" name=""/>
        <dsp:cNvSpPr/>
      </dsp:nvSpPr>
      <dsp:spPr>
        <a:xfrm>
          <a:off x="1410906" y="2122784"/>
          <a:ext cx="2565285" cy="1539171"/>
        </a:xfrm>
        <a:prstGeom prst="rect">
          <a:avLst/>
        </a:prstGeom>
        <a:solidFill>
          <a:schemeClr val="accent1">
            <a:shade val="50000"/>
            <a:hueOff val="289150"/>
            <a:satOff val="-6048"/>
            <a:lumOff val="336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rgbClr val="002774"/>
              </a:solidFill>
              <a:latin typeface="Calibri" pitchFamily="34" charset="0"/>
            </a:rPr>
            <a:t>Opravdat ćemo status </a:t>
          </a:r>
          <a:br>
            <a:rPr lang="hr-HR" sz="1800" b="1" kern="1200" dirty="0" smtClean="0">
              <a:solidFill>
                <a:srgbClr val="002774"/>
              </a:solidFill>
              <a:latin typeface="Calibri" pitchFamily="34" charset="0"/>
            </a:rPr>
          </a:br>
          <a:r>
            <a:rPr lang="hr-HR" sz="1800" b="1" kern="1200" dirty="0" smtClean="0">
              <a:solidFill>
                <a:srgbClr val="002774"/>
              </a:solidFill>
              <a:latin typeface="Calibri" pitchFamily="34" charset="0"/>
            </a:rPr>
            <a:t>“Grada – prijatelja djece”</a:t>
          </a:r>
          <a:endParaRPr lang="hr-HR" sz="1800" b="1" kern="1200" dirty="0">
            <a:solidFill>
              <a:srgbClr val="002774"/>
            </a:solidFill>
          </a:endParaRPr>
        </a:p>
      </dsp:txBody>
      <dsp:txXfrm>
        <a:off x="1410906" y="2122784"/>
        <a:ext cx="2565285" cy="1539171"/>
      </dsp:txXfrm>
    </dsp:sp>
    <dsp:sp modelId="{2A81485D-093E-4077-81F6-A2D41F3B3A75}">
      <dsp:nvSpPr>
        <dsp:cNvPr id="0" name=""/>
        <dsp:cNvSpPr/>
      </dsp:nvSpPr>
      <dsp:spPr>
        <a:xfrm>
          <a:off x="4232720" y="2122784"/>
          <a:ext cx="2565285" cy="1539171"/>
        </a:xfrm>
        <a:prstGeom prst="rect">
          <a:avLst/>
        </a:prstGeom>
        <a:solidFill>
          <a:schemeClr val="accent1">
            <a:shade val="50000"/>
            <a:hueOff val="144575"/>
            <a:satOff val="-3024"/>
            <a:lumOff val="168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rgbClr val="002774"/>
              </a:solidFill>
            </a:rPr>
            <a:t>Osigurat ćemo </a:t>
          </a:r>
          <a:r>
            <a:rPr lang="hr-HR" sz="1800" b="1" kern="1200" dirty="0" smtClean="0">
              <a:solidFill>
                <a:srgbClr val="002774"/>
              </a:solidFill>
              <a:latin typeface="Calibri" pitchFamily="34" charset="0"/>
            </a:rPr>
            <a:t>zdravstveno-socijalnu skrb , te skrb za hrvatske branitelje i stradalnike iz Domovinskog rata </a:t>
          </a:r>
          <a:r>
            <a:rPr lang="hr-HR" sz="1600" b="1" kern="1200" dirty="0" smtClean="0"/>
            <a:t/>
          </a:r>
          <a:br>
            <a:rPr lang="hr-HR" sz="1600" b="1" kern="1200" dirty="0" smtClean="0"/>
          </a:br>
          <a:endParaRPr lang="hr-HR" sz="1600" b="1" kern="1200" dirty="0"/>
        </a:p>
      </dsp:txBody>
      <dsp:txXfrm>
        <a:off x="4232720" y="2122784"/>
        <a:ext cx="2565285" cy="1539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17BA-3125-4818-8A3A-8FC1BD4C1AE8}" type="datetimeFigureOut">
              <a:rPr lang="hr-HR" smtClean="0"/>
              <a:pPr/>
              <a:t>11.5.2017.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ABFE-A84C-4B1E-84C6-3451A9DF3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17BA-3125-4818-8A3A-8FC1BD4C1AE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/>
              <a:t>11.5.2017.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ABFE-A84C-4B1E-84C6-3451A9DF3053}" type="slidenum">
              <a:rPr lang="hr-H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jiljana\Desktop\unname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970973" cy="4104456"/>
          </a:xfrm>
          <a:prstGeom prst="rect">
            <a:avLst/>
          </a:prstGeom>
          <a:noFill/>
        </p:spPr>
      </p:pic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bg1"/>
                </a:solidFill>
              </a:rPr>
              <a:t>LISTA BR.  3  ZA GRADONAČELNIKA</a:t>
            </a:r>
            <a:endParaRPr lang="hr-HR" sz="4000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475656" y="5445224"/>
            <a:ext cx="7408912" cy="1203920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bg1"/>
                </a:solidFill>
              </a:rPr>
              <a:t>LISTA BR.  2  ZA GRADSKO VIJEĆE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5949280"/>
            <a:ext cx="620688" cy="692696"/>
          </a:xfrm>
          <a:prstGeom prst="rect">
            <a:avLst/>
          </a:prstGeom>
          <a:noFill/>
        </p:spPr>
      </p:pic>
      <p:pic>
        <p:nvPicPr>
          <p:cNvPr id="1028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733256"/>
            <a:ext cx="648072" cy="692525"/>
          </a:xfrm>
          <a:prstGeom prst="rect">
            <a:avLst/>
          </a:prstGeom>
          <a:noFill/>
        </p:spPr>
      </p:pic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ln>
            <a:solidFill>
              <a:srgbClr val="EAEAEA"/>
            </a:solidFill>
          </a:ln>
        </p:spPr>
        <p:txBody>
          <a:bodyPr>
            <a:noAutofit/>
          </a:bodyPr>
          <a:lstStyle/>
          <a:p>
            <a:pPr lvl="0"/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PRIORITET NAM JE POVEĆANJE  ULAGANJA U KOMUNALNU INFRASTRUKTURU</a:t>
            </a:r>
            <a:r>
              <a:rPr lang="hr-HR" sz="2400" b="1" dirty="0">
                <a:solidFill>
                  <a:schemeClr val="bg1"/>
                </a:solidFill>
              </a:rPr>
              <a:t/>
            </a:r>
            <a:br>
              <a:rPr lang="hr-HR" sz="2400" b="1" dirty="0">
                <a:solidFill>
                  <a:schemeClr val="bg1"/>
                </a:solidFill>
              </a:rPr>
            </a:br>
            <a:r>
              <a:rPr lang="hr-HR" sz="2400" dirty="0"/>
              <a:t> </a:t>
            </a:r>
            <a:br>
              <a:rPr lang="hr-HR" sz="2400" dirty="0"/>
            </a:b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MO LJUPINA</a:t>
            </a:r>
            <a:endParaRPr lang="hr-HR" dirty="0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754760" cy="3951288"/>
          </a:xfrm>
        </p:spPr>
        <p:txBody>
          <a:bodyPr>
            <a:normAutofit/>
          </a:bodyPr>
          <a:lstStyle/>
          <a:p>
            <a:r>
              <a:rPr lang="hr-HR" sz="1800" b="1" dirty="0" smtClean="0">
                <a:solidFill>
                  <a:schemeClr val="bg1"/>
                </a:solidFill>
              </a:rPr>
              <a:t>Izgradnja </a:t>
            </a:r>
            <a:r>
              <a:rPr lang="hr-HR" sz="1800" b="1" dirty="0">
                <a:solidFill>
                  <a:schemeClr val="bg1"/>
                </a:solidFill>
              </a:rPr>
              <a:t>nogostupa u cijelom naselju </a:t>
            </a:r>
            <a:r>
              <a:rPr lang="hr-HR" sz="1800" b="1" dirty="0" err="1">
                <a:solidFill>
                  <a:schemeClr val="bg1"/>
                </a:solidFill>
              </a:rPr>
              <a:t>Ljupina</a:t>
            </a:r>
            <a:endParaRPr lang="hr-HR" sz="1800" dirty="0">
              <a:solidFill>
                <a:schemeClr val="bg1"/>
              </a:solidFill>
            </a:endParaRPr>
          </a:p>
          <a:p>
            <a:r>
              <a:rPr lang="hr-HR" sz="1800" b="1" dirty="0" smtClean="0">
                <a:solidFill>
                  <a:schemeClr val="bg1"/>
                </a:solidFill>
              </a:rPr>
              <a:t>Završetak </a:t>
            </a:r>
            <a:r>
              <a:rPr lang="hr-HR" sz="1800" b="1" dirty="0">
                <a:solidFill>
                  <a:schemeClr val="bg1"/>
                </a:solidFill>
              </a:rPr>
              <a:t>kanalizacije </a:t>
            </a:r>
            <a:r>
              <a:rPr lang="hr-HR" sz="1800" b="1" dirty="0" smtClean="0">
                <a:solidFill>
                  <a:schemeClr val="bg1"/>
                </a:solidFill>
              </a:rPr>
              <a:t>i </a:t>
            </a:r>
            <a:r>
              <a:rPr lang="hr-HR" sz="1800" b="1" dirty="0">
                <a:solidFill>
                  <a:schemeClr val="bg1"/>
                </a:solidFill>
              </a:rPr>
              <a:t>r</a:t>
            </a:r>
            <a:r>
              <a:rPr lang="hr-HR" sz="1800" b="1" dirty="0" smtClean="0">
                <a:solidFill>
                  <a:schemeClr val="bg1"/>
                </a:solidFill>
              </a:rPr>
              <a:t>ješavanje problema poplavljivanja u </a:t>
            </a:r>
            <a:r>
              <a:rPr lang="hr-HR" sz="1800" b="1" dirty="0" err="1" smtClean="0">
                <a:solidFill>
                  <a:schemeClr val="bg1"/>
                </a:solidFill>
              </a:rPr>
              <a:t>Soljanima</a:t>
            </a:r>
            <a:r>
              <a:rPr lang="hr-HR" sz="1800" b="1" dirty="0" smtClean="0">
                <a:solidFill>
                  <a:schemeClr val="bg1"/>
                </a:solidFill>
              </a:rPr>
              <a:t> </a:t>
            </a:r>
            <a:endParaRPr lang="hr-HR" sz="1800" dirty="0">
              <a:solidFill>
                <a:schemeClr val="bg1"/>
              </a:solidFill>
            </a:endParaRPr>
          </a:p>
          <a:p>
            <a:r>
              <a:rPr lang="hr-HR" sz="1800" b="1" dirty="0" smtClean="0">
                <a:solidFill>
                  <a:schemeClr val="bg1"/>
                </a:solidFill>
              </a:rPr>
              <a:t>Nasipanje </a:t>
            </a:r>
            <a:r>
              <a:rPr lang="hr-HR" sz="1800" b="1" dirty="0">
                <a:solidFill>
                  <a:schemeClr val="bg1"/>
                </a:solidFill>
              </a:rPr>
              <a:t>poljskih </a:t>
            </a:r>
            <a:r>
              <a:rPr lang="hr-HR" sz="1800" b="1" dirty="0" err="1">
                <a:solidFill>
                  <a:schemeClr val="bg1"/>
                </a:solidFill>
              </a:rPr>
              <a:t>puteva</a:t>
            </a:r>
            <a:endParaRPr lang="hr-HR" sz="1800" b="1" dirty="0">
              <a:solidFill>
                <a:schemeClr val="bg1"/>
              </a:solidFill>
            </a:endParaRPr>
          </a:p>
          <a:p>
            <a:r>
              <a:rPr lang="hr-HR" sz="1800" b="1" dirty="0" smtClean="0">
                <a:solidFill>
                  <a:schemeClr val="bg1"/>
                </a:solidFill>
              </a:rPr>
              <a:t>Popravak </a:t>
            </a:r>
            <a:r>
              <a:rPr lang="hr-HR" sz="1800" b="1" dirty="0">
                <a:solidFill>
                  <a:schemeClr val="bg1"/>
                </a:solidFill>
              </a:rPr>
              <a:t>/</a:t>
            </a:r>
            <a:r>
              <a:rPr lang="hr-HR" sz="1800" b="1" dirty="0" smtClean="0">
                <a:solidFill>
                  <a:schemeClr val="bg1"/>
                </a:solidFill>
              </a:rPr>
              <a:t>nasipanje oštećenih bankina </a:t>
            </a:r>
            <a:endParaRPr lang="hr-HR" sz="1800" b="1" dirty="0">
              <a:solidFill>
                <a:schemeClr val="bg1"/>
              </a:solidFill>
            </a:endParaRPr>
          </a:p>
          <a:p>
            <a:pPr>
              <a:buNone/>
            </a:pP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MO JUG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4211961" y="2174874"/>
            <a:ext cx="4474840" cy="4278461"/>
          </a:xfrm>
        </p:spPr>
        <p:txBody>
          <a:bodyPr>
            <a:normAutofit fontScale="55000" lnSpcReduction="20000"/>
          </a:bodyPr>
          <a:lstStyle/>
          <a:p>
            <a:r>
              <a:rPr lang="hr-HR" sz="2900" b="1" dirty="0" smtClean="0">
                <a:solidFill>
                  <a:schemeClr val="bg1"/>
                </a:solidFill>
              </a:rPr>
              <a:t>Otkup zemljišta  s  objektom za ulaz u Ulicu Ivana </a:t>
            </a:r>
            <a:r>
              <a:rPr lang="hr-HR" sz="2900" b="1" dirty="0" err="1" smtClean="0">
                <a:solidFill>
                  <a:schemeClr val="bg1"/>
                </a:solidFill>
              </a:rPr>
              <a:t>Domca</a:t>
            </a:r>
            <a:r>
              <a:rPr lang="hr-HR" sz="2900" b="1" dirty="0" smtClean="0">
                <a:solidFill>
                  <a:schemeClr val="bg1"/>
                </a:solidFill>
              </a:rPr>
              <a:t>  (nemogućnost  dobivanja  lokacijske  dozvole od HŽ- a za asfaltiranje Ulice Ivana </a:t>
            </a:r>
            <a:r>
              <a:rPr lang="hr-HR" sz="2900" b="1" dirty="0" err="1" smtClean="0">
                <a:solidFill>
                  <a:schemeClr val="bg1"/>
                </a:solidFill>
              </a:rPr>
              <a:t>Domca</a:t>
            </a:r>
            <a:r>
              <a:rPr lang="hr-HR" sz="2900" b="1" dirty="0" smtClean="0">
                <a:solidFill>
                  <a:schemeClr val="bg1"/>
                </a:solidFill>
              </a:rPr>
              <a:t> )</a:t>
            </a:r>
          </a:p>
          <a:p>
            <a:r>
              <a:rPr lang="hr-HR" sz="2900" b="1" dirty="0" smtClean="0">
                <a:solidFill>
                  <a:schemeClr val="bg1"/>
                </a:solidFill>
              </a:rPr>
              <a:t>Otkup zemljišta za pristup crkvi Kraljice svete krunice od  smjera Ulice Ivana Gorana Kovačića te uređenje   imovinsko-pravnih odnosa za prilazni put  crkvi Kraljice svete krunice( iz </a:t>
            </a:r>
            <a:r>
              <a:rPr lang="hr-HR" sz="2900" b="1" dirty="0" err="1" smtClean="0">
                <a:solidFill>
                  <a:schemeClr val="bg1"/>
                </a:solidFill>
              </a:rPr>
              <a:t>Hebrangove</a:t>
            </a:r>
            <a:r>
              <a:rPr lang="hr-HR" sz="2900" b="1" dirty="0" smtClean="0">
                <a:solidFill>
                  <a:schemeClr val="bg1"/>
                </a:solidFill>
              </a:rPr>
              <a:t> i Zvonimirove ulice)</a:t>
            </a:r>
          </a:p>
          <a:p>
            <a:r>
              <a:rPr lang="hr-HR" sz="2900" b="1" dirty="0" smtClean="0">
                <a:solidFill>
                  <a:schemeClr val="bg1"/>
                </a:solidFill>
              </a:rPr>
              <a:t>Dovršetak rekonstrukcije Ulice Baruna </a:t>
            </a:r>
            <a:r>
              <a:rPr lang="hr-HR" sz="2900" b="1" dirty="0" err="1" smtClean="0">
                <a:solidFill>
                  <a:schemeClr val="bg1"/>
                </a:solidFill>
              </a:rPr>
              <a:t>Trenka</a:t>
            </a:r>
            <a:endParaRPr lang="hr-HR" sz="2900" b="1" dirty="0" smtClean="0">
              <a:solidFill>
                <a:schemeClr val="bg1"/>
              </a:solidFill>
            </a:endParaRPr>
          </a:p>
          <a:p>
            <a:r>
              <a:rPr lang="hr-HR" sz="2900" b="1" dirty="0" smtClean="0">
                <a:solidFill>
                  <a:schemeClr val="bg1"/>
                </a:solidFill>
              </a:rPr>
              <a:t>Asfaltiranje ulica : Ivana </a:t>
            </a:r>
            <a:r>
              <a:rPr lang="hr-HR" sz="2900" b="1" dirty="0" err="1" smtClean="0">
                <a:solidFill>
                  <a:schemeClr val="bg1"/>
                </a:solidFill>
              </a:rPr>
              <a:t>Domca</a:t>
            </a:r>
            <a:r>
              <a:rPr lang="hr-HR" sz="2900" b="1" dirty="0" smtClean="0">
                <a:solidFill>
                  <a:schemeClr val="bg1"/>
                </a:solidFill>
              </a:rPr>
              <a:t> , Posavska , Svetog Vida , Ernesta </a:t>
            </a:r>
            <a:r>
              <a:rPr lang="hr-HR" sz="2900" b="1" dirty="0" err="1" smtClean="0">
                <a:solidFill>
                  <a:schemeClr val="bg1"/>
                </a:solidFill>
              </a:rPr>
              <a:t>Purgarića</a:t>
            </a:r>
            <a:r>
              <a:rPr lang="hr-HR" sz="29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hr-HR" sz="2900" b="1" dirty="0" smtClean="0">
                <a:solidFill>
                  <a:schemeClr val="bg1"/>
                </a:solidFill>
              </a:rPr>
              <a:t>Izgradnja podvožnjaka na početku Ulice kralja Zvonimira i kružnog toka kod Kauflanda</a:t>
            </a:r>
          </a:p>
          <a:p>
            <a:r>
              <a:rPr lang="hr-HR" sz="2900" b="1" dirty="0" smtClean="0">
                <a:solidFill>
                  <a:schemeClr val="bg1"/>
                </a:solidFill>
              </a:rPr>
              <a:t>Nastavak realizacije projekta  rekonstrukcije gradskog  groblja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5949280"/>
            <a:ext cx="620688" cy="692696"/>
          </a:xfrm>
          <a:prstGeom prst="rect">
            <a:avLst/>
          </a:prstGeom>
          <a:noFill/>
        </p:spPr>
      </p:pic>
      <p:pic>
        <p:nvPicPr>
          <p:cNvPr id="1028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733256"/>
            <a:ext cx="648072" cy="692525"/>
          </a:xfrm>
          <a:prstGeom prst="rect">
            <a:avLst/>
          </a:prstGeom>
          <a:noFill/>
        </p:spPr>
      </p:pic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ln>
            <a:solidFill>
              <a:srgbClr val="EAEAEA"/>
            </a:solidFill>
          </a:ln>
        </p:spPr>
        <p:txBody>
          <a:bodyPr>
            <a:noAutofit/>
          </a:bodyPr>
          <a:lstStyle/>
          <a:p>
            <a:pPr lvl="0"/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3200" b="1" dirty="0">
                <a:solidFill>
                  <a:schemeClr val="bg1"/>
                </a:solidFill>
              </a:rPr>
              <a:t/>
            </a:r>
            <a:br>
              <a:rPr lang="hr-HR" sz="3200" b="1" dirty="0">
                <a:solidFill>
                  <a:schemeClr val="bg1"/>
                </a:solidFill>
              </a:rPr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MO PRVČA</a:t>
            </a:r>
            <a:endParaRPr lang="hr-HR" dirty="0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rekonstrukcija </a:t>
            </a:r>
            <a:r>
              <a:rPr lang="hr-HR" sz="2400" b="1" dirty="0">
                <a:solidFill>
                  <a:schemeClr val="bg1"/>
                </a:solidFill>
              </a:rPr>
              <a:t>mosta i  ceste sa lijeve strane potoka u </a:t>
            </a:r>
            <a:r>
              <a:rPr lang="hr-HR" sz="2400" b="1" dirty="0" err="1" smtClean="0">
                <a:solidFill>
                  <a:schemeClr val="bg1"/>
                </a:solidFill>
              </a:rPr>
              <a:t>Prvči</a:t>
            </a:r>
            <a:r>
              <a:rPr lang="hr-HR" sz="2400" b="1" dirty="0">
                <a:solidFill>
                  <a:schemeClr val="bg1"/>
                </a:solidFill>
              </a:rPr>
              <a:t> 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uređenje </a:t>
            </a:r>
            <a:r>
              <a:rPr lang="hr-HR" sz="2400" b="1" dirty="0">
                <a:solidFill>
                  <a:schemeClr val="bg1"/>
                </a:solidFill>
              </a:rPr>
              <a:t>pružnog prijelaza u </a:t>
            </a:r>
            <a:r>
              <a:rPr lang="hr-HR" sz="2400" b="1" dirty="0" err="1">
                <a:solidFill>
                  <a:schemeClr val="bg1"/>
                </a:solidFill>
              </a:rPr>
              <a:t>Prvči</a:t>
            </a:r>
            <a:r>
              <a:rPr lang="hr-HR" sz="2400" b="1" dirty="0">
                <a:solidFill>
                  <a:schemeClr val="bg1"/>
                </a:solidFill>
              </a:rPr>
              <a:t>  i rekonstrukcija ulice južno od pružnog </a:t>
            </a:r>
            <a:r>
              <a:rPr lang="hr-HR" sz="2400" b="1" dirty="0" smtClean="0">
                <a:solidFill>
                  <a:schemeClr val="bg1"/>
                </a:solidFill>
              </a:rPr>
              <a:t>prijelaza</a:t>
            </a:r>
            <a:endParaRPr lang="hr-HR" sz="2400" b="1" dirty="0">
              <a:solidFill>
                <a:schemeClr val="bg1"/>
              </a:solidFill>
            </a:endParaRPr>
          </a:p>
          <a:p>
            <a:r>
              <a:rPr lang="hr-HR" sz="2400" b="1" dirty="0">
                <a:solidFill>
                  <a:schemeClr val="bg1"/>
                </a:solidFill>
              </a:rPr>
              <a:t>u</a:t>
            </a:r>
            <a:r>
              <a:rPr lang="hr-HR" sz="2400" b="1" dirty="0" smtClean="0">
                <a:solidFill>
                  <a:schemeClr val="bg1"/>
                </a:solidFill>
              </a:rPr>
              <a:t> </a:t>
            </a:r>
            <a:r>
              <a:rPr lang="hr-HR" sz="2400" b="1" dirty="0">
                <a:solidFill>
                  <a:schemeClr val="bg1"/>
                </a:solidFill>
              </a:rPr>
              <a:t>suradnji sa Hrvatskim cestama nastavak izgradnje Južne obilaznice </a:t>
            </a:r>
            <a:r>
              <a:rPr lang="hr-HR" sz="2400" b="1" dirty="0" smtClean="0">
                <a:solidFill>
                  <a:schemeClr val="bg1"/>
                </a:solidFill>
              </a:rPr>
              <a:t> </a:t>
            </a:r>
            <a:r>
              <a:rPr lang="hr-HR" sz="2400" b="1" dirty="0">
                <a:solidFill>
                  <a:schemeClr val="bg1"/>
                </a:solidFill>
              </a:rPr>
              <a:t>u cilju </a:t>
            </a:r>
            <a:r>
              <a:rPr lang="hr-HR" sz="2400" b="1" dirty="0" smtClean="0">
                <a:solidFill>
                  <a:schemeClr val="bg1"/>
                </a:solidFill>
              </a:rPr>
              <a:t>smanjenja prometa teretnih vozila  koja svakodnevno </a:t>
            </a:r>
            <a:r>
              <a:rPr lang="hr-HR" sz="2400" b="1" dirty="0">
                <a:solidFill>
                  <a:schemeClr val="bg1"/>
                </a:solidFill>
              </a:rPr>
              <a:t>prolaze kroz </a:t>
            </a:r>
            <a:r>
              <a:rPr lang="hr-HR" sz="2400" b="1" dirty="0" err="1">
                <a:solidFill>
                  <a:schemeClr val="bg1"/>
                </a:solidFill>
              </a:rPr>
              <a:t>Prvču</a:t>
            </a:r>
            <a:r>
              <a:rPr lang="hr-HR" sz="2400" b="1" dirty="0">
                <a:solidFill>
                  <a:schemeClr val="bg1"/>
                </a:solidFill>
              </a:rPr>
              <a:t> prema </a:t>
            </a:r>
            <a:r>
              <a:rPr lang="hr-HR" sz="2400" b="1" dirty="0" smtClean="0">
                <a:solidFill>
                  <a:schemeClr val="bg1"/>
                </a:solidFill>
              </a:rPr>
              <a:t>odlagalištu</a:t>
            </a:r>
            <a:endParaRPr lang="hr-HR" sz="2400" b="1" dirty="0">
              <a:solidFill>
                <a:schemeClr val="bg1"/>
              </a:solidFill>
            </a:endParaRPr>
          </a:p>
          <a:p>
            <a:r>
              <a:rPr lang="hr-HR" sz="2400" b="1" dirty="0" smtClean="0">
                <a:solidFill>
                  <a:schemeClr val="bg1"/>
                </a:solidFill>
              </a:rPr>
              <a:t>uređenje </a:t>
            </a:r>
            <a:r>
              <a:rPr lang="hr-HR" sz="2400" b="1" dirty="0">
                <a:solidFill>
                  <a:schemeClr val="bg1"/>
                </a:solidFill>
              </a:rPr>
              <a:t>vodno </a:t>
            </a:r>
            <a:r>
              <a:rPr lang="hr-HR" sz="2400" b="1" dirty="0" smtClean="0">
                <a:solidFill>
                  <a:schemeClr val="bg1"/>
                </a:solidFill>
              </a:rPr>
              <a:t>-komunalne </a:t>
            </a:r>
            <a:r>
              <a:rPr lang="hr-HR" sz="2400" b="1" dirty="0">
                <a:solidFill>
                  <a:schemeClr val="bg1"/>
                </a:solidFill>
              </a:rPr>
              <a:t>infrastrukture korita </a:t>
            </a:r>
            <a:r>
              <a:rPr lang="hr-HR" sz="2400" b="1" dirty="0" err="1">
                <a:solidFill>
                  <a:schemeClr val="bg1"/>
                </a:solidFill>
              </a:rPr>
              <a:t>Šumetlice</a:t>
            </a:r>
            <a:r>
              <a:rPr lang="hr-HR" sz="2400" b="1" dirty="0">
                <a:solidFill>
                  <a:schemeClr val="bg1"/>
                </a:solidFill>
              </a:rPr>
              <a:t> kao i lateralnih kanala na zapadnom dijelu naselja </a:t>
            </a:r>
            <a:r>
              <a:rPr lang="hr-HR" sz="2400" b="1" dirty="0" err="1">
                <a:solidFill>
                  <a:schemeClr val="bg1"/>
                </a:solidFill>
              </a:rPr>
              <a:t>Prvča</a:t>
            </a:r>
            <a:r>
              <a:rPr lang="hr-HR" sz="2400" b="1" dirty="0">
                <a:solidFill>
                  <a:schemeClr val="bg1"/>
                </a:solidFill>
              </a:rPr>
              <a:t> u cilju </a:t>
            </a:r>
            <a:r>
              <a:rPr lang="hr-HR" sz="2400" b="1" dirty="0" smtClean="0">
                <a:solidFill>
                  <a:schemeClr val="bg1"/>
                </a:solidFill>
              </a:rPr>
              <a:t>sprječavanja </a:t>
            </a:r>
            <a:r>
              <a:rPr lang="hr-HR" sz="2400" b="1" dirty="0">
                <a:solidFill>
                  <a:schemeClr val="bg1"/>
                </a:solidFill>
              </a:rPr>
              <a:t>poplava u tom dijelu </a:t>
            </a:r>
            <a:r>
              <a:rPr lang="hr-HR" sz="2400" b="1" dirty="0" smtClean="0">
                <a:solidFill>
                  <a:schemeClr val="bg1"/>
                </a:solidFill>
              </a:rPr>
              <a:t>grada</a:t>
            </a:r>
            <a:endParaRPr lang="hr-HR" sz="2400" b="1" dirty="0">
              <a:solidFill>
                <a:schemeClr val="bg1"/>
              </a:solidFill>
            </a:endParaRPr>
          </a:p>
          <a:p>
            <a:pPr>
              <a:buNone/>
            </a:pP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MO LJ. GAJA</a:t>
            </a:r>
            <a:endParaRPr lang="hr-HR" dirty="0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r-HR" sz="2600" b="1" dirty="0" smtClean="0">
                <a:solidFill>
                  <a:schemeClr val="bg1"/>
                </a:solidFill>
              </a:rPr>
              <a:t>Ulica </a:t>
            </a:r>
            <a:r>
              <a:rPr lang="hr-HR" sz="2600" b="1" dirty="0" err="1" smtClean="0">
                <a:solidFill>
                  <a:schemeClr val="bg1"/>
                </a:solidFill>
              </a:rPr>
              <a:t>Lj</a:t>
            </a:r>
            <a:r>
              <a:rPr lang="hr-HR" sz="2600" b="1" dirty="0" smtClean="0">
                <a:solidFill>
                  <a:schemeClr val="bg1"/>
                </a:solidFill>
              </a:rPr>
              <a:t>. Gaja – na sjevernoj strani  postavljanje klupa i produžetak staze , rekonstrukcija nogostupa južnog dijela  i postavljanje klupa</a:t>
            </a:r>
          </a:p>
          <a:p>
            <a:pPr lvl="0"/>
            <a:r>
              <a:rPr lang="hr-HR" sz="2600" b="1" dirty="0" smtClean="0">
                <a:solidFill>
                  <a:schemeClr val="bg1"/>
                </a:solidFill>
              </a:rPr>
              <a:t>Odvojak </a:t>
            </a:r>
            <a:r>
              <a:rPr lang="hr-HR" sz="2600" b="1" dirty="0" err="1" smtClean="0">
                <a:solidFill>
                  <a:schemeClr val="bg1"/>
                </a:solidFill>
              </a:rPr>
              <a:t>Vrebino</a:t>
            </a:r>
            <a:r>
              <a:rPr lang="hr-HR" sz="2600" b="1" dirty="0" smtClean="0">
                <a:solidFill>
                  <a:schemeClr val="bg1"/>
                </a:solidFill>
              </a:rPr>
              <a:t> brdo – proširenje ceste </a:t>
            </a:r>
          </a:p>
          <a:p>
            <a:pPr lvl="0"/>
            <a:r>
              <a:rPr lang="hr-HR" sz="2600" b="1" dirty="0" err="1" smtClean="0">
                <a:solidFill>
                  <a:schemeClr val="bg1"/>
                </a:solidFill>
              </a:rPr>
              <a:t>Rekonstukcija</a:t>
            </a:r>
            <a:r>
              <a:rPr lang="hr-HR" sz="2600" b="1" dirty="0" smtClean="0">
                <a:solidFill>
                  <a:schemeClr val="bg1"/>
                </a:solidFill>
              </a:rPr>
              <a:t> Ulice Zrinskih </a:t>
            </a:r>
          </a:p>
          <a:p>
            <a:pPr lvl="0"/>
            <a:r>
              <a:rPr lang="hr-HR" sz="2600" b="1" dirty="0" smtClean="0">
                <a:solidFill>
                  <a:schemeClr val="bg1"/>
                </a:solidFill>
              </a:rPr>
              <a:t>Odvojak Radničke ulice – provesti kanalizaciju i asfaltirati cestu </a:t>
            </a:r>
          </a:p>
          <a:p>
            <a:r>
              <a:rPr lang="hr-HR" sz="2600" b="1" dirty="0" smtClean="0">
                <a:solidFill>
                  <a:schemeClr val="bg1"/>
                </a:solidFill>
              </a:rPr>
              <a:t>Ulica J. </a:t>
            </a:r>
            <a:r>
              <a:rPr lang="hr-HR" sz="2600" b="1" dirty="0" err="1" smtClean="0">
                <a:solidFill>
                  <a:schemeClr val="bg1"/>
                </a:solidFill>
              </a:rPr>
              <a:t>Freudenreicha</a:t>
            </a:r>
            <a:r>
              <a:rPr lang="hr-HR" sz="2600" b="1" dirty="0" smtClean="0">
                <a:solidFill>
                  <a:schemeClr val="bg1"/>
                </a:solidFill>
              </a:rPr>
              <a:t> – provesti kanalizaciju i asfaltirati cestu</a:t>
            </a:r>
          </a:p>
          <a:p>
            <a:r>
              <a:rPr lang="hr-HR" sz="2600" b="1" dirty="0" smtClean="0">
                <a:solidFill>
                  <a:schemeClr val="bg1"/>
                </a:solidFill>
              </a:rPr>
              <a:t>uređenje </a:t>
            </a:r>
            <a:r>
              <a:rPr lang="hr-HR" sz="2600" b="1" dirty="0" err="1" smtClean="0">
                <a:solidFill>
                  <a:schemeClr val="bg1"/>
                </a:solidFill>
              </a:rPr>
              <a:t>cest</a:t>
            </a:r>
            <a:r>
              <a:rPr lang="hr-HR" sz="2600" b="1" dirty="0" smtClean="0">
                <a:solidFill>
                  <a:schemeClr val="bg1"/>
                </a:solidFill>
              </a:rPr>
              <a:t>. </a:t>
            </a:r>
            <a:r>
              <a:rPr lang="hr-HR" sz="2600" b="1" dirty="0" err="1" smtClean="0">
                <a:solidFill>
                  <a:schemeClr val="bg1"/>
                </a:solidFill>
              </a:rPr>
              <a:t>infarstruktrure</a:t>
            </a:r>
            <a:r>
              <a:rPr lang="hr-HR" sz="2600" b="1" dirty="0" smtClean="0">
                <a:solidFill>
                  <a:schemeClr val="bg1"/>
                </a:solidFill>
              </a:rPr>
              <a:t> u zap. dijelu grada (ulica Dragutina Lobe, Zrinskih i Trg kneza </a:t>
            </a:r>
          </a:p>
          <a:p>
            <a:pPr>
              <a:buNone/>
            </a:pPr>
            <a:r>
              <a:rPr lang="hr-HR" sz="2600" b="1" dirty="0" smtClean="0">
                <a:solidFill>
                  <a:schemeClr val="bg1"/>
                </a:solidFill>
              </a:rPr>
              <a:t>	Višeslava), uređenje nogostupa južne strane </a:t>
            </a:r>
          </a:p>
          <a:p>
            <a:pPr>
              <a:buNone/>
            </a:pPr>
            <a:r>
              <a:rPr lang="hr-HR" sz="2600" b="1" dirty="0" smtClean="0">
                <a:solidFill>
                  <a:schemeClr val="bg1"/>
                </a:solidFill>
              </a:rPr>
              <a:t>	Gajeve ulice</a:t>
            </a:r>
          </a:p>
          <a:p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467544" y="548680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PRIORITET NAM JE POVEĆANJE  ULAGANJA U KOMUNALNU INFRASTRUKTURU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3312" y="6165304"/>
            <a:ext cx="620688" cy="692696"/>
          </a:xfrm>
          <a:prstGeom prst="rect">
            <a:avLst/>
          </a:prstGeom>
          <a:noFill/>
        </p:spPr>
      </p:pic>
      <p:pic>
        <p:nvPicPr>
          <p:cNvPr id="1028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805264"/>
            <a:ext cx="648072" cy="692525"/>
          </a:xfrm>
          <a:prstGeom prst="rect">
            <a:avLst/>
          </a:prstGeom>
          <a:noFill/>
        </p:spPr>
      </p:pic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ln>
            <a:solidFill>
              <a:srgbClr val="EAEAEA"/>
            </a:solidFill>
          </a:ln>
        </p:spPr>
        <p:txBody>
          <a:bodyPr>
            <a:noAutofit/>
          </a:bodyPr>
          <a:lstStyle/>
          <a:p>
            <a:pPr lvl="0"/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3200" b="1" dirty="0">
                <a:solidFill>
                  <a:schemeClr val="bg1"/>
                </a:solidFill>
              </a:rPr>
              <a:t/>
            </a:r>
            <a:br>
              <a:rPr lang="hr-HR" sz="3200" b="1" dirty="0">
                <a:solidFill>
                  <a:schemeClr val="bg1"/>
                </a:solidFill>
              </a:rPr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MO KOVAČEVAC</a:t>
            </a:r>
            <a:endParaRPr lang="hr-HR" dirty="0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Sanacija nogostupa  na južnoj strani naselja  </a:t>
            </a:r>
            <a:r>
              <a:rPr lang="hr-HR" b="1" dirty="0" err="1" smtClean="0">
                <a:solidFill>
                  <a:schemeClr val="bg1"/>
                </a:solidFill>
              </a:rPr>
              <a:t>Kovačevac</a:t>
            </a:r>
            <a:endParaRPr lang="hr-HR" b="1" dirty="0" smtClean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Dva autobusna stajališta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Prometna signalizacija na raskrižju </a:t>
            </a:r>
            <a:r>
              <a:rPr lang="hr-HR" b="1" dirty="0" err="1" smtClean="0">
                <a:solidFill>
                  <a:schemeClr val="bg1"/>
                </a:solidFill>
              </a:rPr>
              <a:t>Kovačevca</a:t>
            </a:r>
            <a:r>
              <a:rPr lang="hr-HR" b="1" dirty="0" smtClean="0">
                <a:solidFill>
                  <a:schemeClr val="bg1"/>
                </a:solidFill>
              </a:rPr>
              <a:t> i Slavonske ulice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Nasipanje poljskih </a:t>
            </a:r>
            <a:r>
              <a:rPr lang="hr-HR" b="1" dirty="0" err="1" smtClean="0">
                <a:solidFill>
                  <a:schemeClr val="bg1"/>
                </a:solidFill>
              </a:rPr>
              <a:t>puteva</a:t>
            </a:r>
            <a:endParaRPr lang="hr-HR" b="1" dirty="0" smtClean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Nogostup u Slavonskoj  ulici i presvlačenje asfalta (završna faza)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Neadekvatna kanalizacija 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Čišćenje poljskih kanala (Hrvatske vode ) </a:t>
            </a:r>
            <a:endParaRPr lang="hr-HR" b="1" dirty="0">
              <a:solidFill>
                <a:schemeClr val="bg1"/>
              </a:solidFill>
            </a:endParaRPr>
          </a:p>
          <a:p>
            <a:pPr>
              <a:buNone/>
            </a:pP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MO ZRINSKI-FRANKOPAN</a:t>
            </a:r>
            <a:endParaRPr lang="hr-HR" dirty="0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18421"/>
          </a:xfrm>
        </p:spPr>
        <p:txBody>
          <a:bodyPr>
            <a:normAutofit fontScale="70000" lnSpcReduction="20000"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Uređenje i rekonstrukcija prometnica i nogostupa u Ulici Mala, Marije Jurić Zagorke, Josipa </a:t>
            </a:r>
            <a:r>
              <a:rPr lang="hr-HR" b="1" dirty="0" err="1" smtClean="0">
                <a:solidFill>
                  <a:schemeClr val="bg1"/>
                </a:solidFill>
              </a:rPr>
              <a:t>Senića</a:t>
            </a:r>
            <a:r>
              <a:rPr lang="hr-HR" b="1" dirty="0" smtClean="0">
                <a:solidFill>
                  <a:schemeClr val="bg1"/>
                </a:solidFill>
              </a:rPr>
              <a:t> </a:t>
            </a:r>
            <a:r>
              <a:rPr lang="hr-HR" b="1" dirty="0" err="1" smtClean="0">
                <a:solidFill>
                  <a:schemeClr val="bg1"/>
                </a:solidFill>
              </a:rPr>
              <a:t>Pepe</a:t>
            </a:r>
            <a:r>
              <a:rPr lang="hr-HR" b="1" dirty="0" smtClean="0">
                <a:solidFill>
                  <a:schemeClr val="bg1"/>
                </a:solidFill>
              </a:rPr>
              <a:t>, Cerničkoj  i Požeškoj ulici (postojeća projektna dokumentacija).</a:t>
            </a:r>
            <a:r>
              <a:rPr lang="hr-HR" dirty="0" smtClean="0"/>
              <a:t> </a:t>
            </a:r>
            <a:endParaRPr lang="hr-HR" b="1" dirty="0" smtClean="0">
              <a:solidFill>
                <a:schemeClr val="bg1"/>
              </a:solidFill>
            </a:endParaRPr>
          </a:p>
          <a:p>
            <a:pPr lvl="0"/>
            <a:r>
              <a:rPr lang="hr-HR" b="1" dirty="0" smtClean="0">
                <a:solidFill>
                  <a:schemeClr val="bg1"/>
                </a:solidFill>
              </a:rPr>
              <a:t>Izgradnja nogostupa u Psunjskoj Ulici (ispred mlina, u dužini </a:t>
            </a:r>
            <a:r>
              <a:rPr lang="hr-HR" b="1" dirty="0" err="1" smtClean="0">
                <a:solidFill>
                  <a:schemeClr val="bg1"/>
                </a:solidFill>
              </a:rPr>
              <a:t>cca</a:t>
            </a:r>
            <a:r>
              <a:rPr lang="hr-HR" b="1" dirty="0" smtClean="0">
                <a:solidFill>
                  <a:schemeClr val="bg1"/>
                </a:solidFill>
              </a:rPr>
              <a:t> 100 m)</a:t>
            </a:r>
          </a:p>
          <a:p>
            <a:pPr lvl="0"/>
            <a:r>
              <a:rPr lang="hr-HR" b="1" dirty="0" smtClean="0">
                <a:solidFill>
                  <a:schemeClr val="bg1"/>
                </a:solidFill>
              </a:rPr>
              <a:t>Rješenje odvodnje poljskih </a:t>
            </a:r>
            <a:r>
              <a:rPr lang="hr-HR" b="1" dirty="0" err="1" smtClean="0">
                <a:solidFill>
                  <a:schemeClr val="bg1"/>
                </a:solidFill>
              </a:rPr>
              <a:t>puteva</a:t>
            </a:r>
            <a:r>
              <a:rPr lang="hr-HR" b="1" dirty="0" smtClean="0">
                <a:solidFill>
                  <a:schemeClr val="bg1"/>
                </a:solidFill>
              </a:rPr>
              <a:t>, prioritet poljski put u Maloj (iznad doma) i poljski put na kraju Požeške ulice.</a:t>
            </a:r>
          </a:p>
          <a:p>
            <a:pPr lvl="0"/>
            <a:r>
              <a:rPr lang="hr-HR" b="1" dirty="0" smtClean="0">
                <a:solidFill>
                  <a:schemeClr val="bg1"/>
                </a:solidFill>
              </a:rPr>
              <a:t>Radovi na iskopu kanala za odvodnju površinskih voda uz poljske </a:t>
            </a:r>
            <a:r>
              <a:rPr lang="hr-HR" b="1" dirty="0" err="1" smtClean="0">
                <a:solidFill>
                  <a:schemeClr val="bg1"/>
                </a:solidFill>
              </a:rPr>
              <a:t>puteve</a:t>
            </a:r>
            <a:r>
              <a:rPr lang="hr-HR" b="1" dirty="0" smtClean="0">
                <a:solidFill>
                  <a:schemeClr val="bg1"/>
                </a:solidFill>
              </a:rPr>
              <a:t> kao i održavanje istih. </a:t>
            </a:r>
          </a:p>
          <a:p>
            <a:pPr lvl="0"/>
            <a:r>
              <a:rPr lang="hr-HR" b="1" dirty="0" smtClean="0">
                <a:solidFill>
                  <a:schemeClr val="bg1"/>
                </a:solidFill>
              </a:rPr>
              <a:t>Održavanje kolnika u ulicama, čišćenje i održavanje slivnika uz kolnike.</a:t>
            </a:r>
          </a:p>
          <a:p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467544" y="47667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PRIORITET NAM JE POVEĆANJE  ULAGANJA U KOMUNALNU INFRASTRUKTURU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949280"/>
            <a:ext cx="620688" cy="692696"/>
          </a:xfrm>
          <a:prstGeom prst="rect">
            <a:avLst/>
          </a:prstGeom>
          <a:noFill/>
        </p:spPr>
      </p:pic>
      <p:pic>
        <p:nvPicPr>
          <p:cNvPr id="1028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733256"/>
            <a:ext cx="648072" cy="692525"/>
          </a:xfrm>
          <a:prstGeom prst="rect">
            <a:avLst/>
          </a:prstGeom>
          <a:noFill/>
        </p:spPr>
      </p:pic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ln>
            <a:solidFill>
              <a:srgbClr val="EAEAEA"/>
            </a:solidFill>
          </a:ln>
        </p:spPr>
        <p:txBody>
          <a:bodyPr>
            <a:noAutofit/>
          </a:bodyPr>
          <a:lstStyle/>
          <a:p>
            <a:pPr lvl="0"/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smtClean="0"/>
              <a:t>MO B. J. JELAČIĆ</a:t>
            </a:r>
            <a:endParaRPr lang="hr-HR" dirty="0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n</a:t>
            </a:r>
            <a:r>
              <a:rPr lang="hr-HR" b="1" dirty="0" smtClean="0">
                <a:solidFill>
                  <a:schemeClr val="bg1"/>
                </a:solidFill>
              </a:rPr>
              <a:t>ogostup </a:t>
            </a:r>
            <a:r>
              <a:rPr lang="hr-HR" b="1" dirty="0">
                <a:solidFill>
                  <a:schemeClr val="bg1"/>
                </a:solidFill>
              </a:rPr>
              <a:t>od ulice Matije Gupca do Voćarske ulice (sjeverna strana)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zatvaranje kanala cijevima te izgradnja biciklističke staze od Rešetara prema gradu (sjeverna i južna strana)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asfaltiranje </a:t>
            </a:r>
            <a:r>
              <a:rPr lang="hr-HR" b="1" dirty="0">
                <a:solidFill>
                  <a:schemeClr val="bg1"/>
                </a:solidFill>
              </a:rPr>
              <a:t>ulica Braće Radić i Fra Luke </a:t>
            </a:r>
            <a:r>
              <a:rPr lang="hr-HR" b="1" dirty="0" err="1">
                <a:solidFill>
                  <a:schemeClr val="bg1"/>
                </a:solidFill>
              </a:rPr>
              <a:t>Ibrišimovića</a:t>
            </a:r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rekonstrukcija </a:t>
            </a:r>
            <a:r>
              <a:rPr lang="hr-HR" b="1" dirty="0">
                <a:solidFill>
                  <a:schemeClr val="bg1"/>
                </a:solidFill>
              </a:rPr>
              <a:t>ulice Matije Gupca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rješavanje </a:t>
            </a:r>
            <a:r>
              <a:rPr lang="hr-HR" b="1" dirty="0">
                <a:solidFill>
                  <a:schemeClr val="bg1"/>
                </a:solidFill>
              </a:rPr>
              <a:t>statusa vojarne (sanacija urušenog pročelja)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nastavak </a:t>
            </a:r>
            <a:r>
              <a:rPr lang="hr-HR" b="1" dirty="0">
                <a:solidFill>
                  <a:schemeClr val="bg1"/>
                </a:solidFill>
              </a:rPr>
              <a:t>održavanja odvodnih kanala u ulici B.I.Mažuranića</a:t>
            </a:r>
          </a:p>
          <a:p>
            <a:r>
              <a:rPr lang="hr-HR" dirty="0"/>
              <a:t> </a:t>
            </a:r>
          </a:p>
          <a:p>
            <a:pPr>
              <a:buNone/>
            </a:pP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MO URIJE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sz="2000" b="1" dirty="0" smtClean="0">
                <a:solidFill>
                  <a:schemeClr val="bg1"/>
                </a:solidFill>
              </a:rPr>
              <a:t>projektno komunalno infrastrukturno uređenje užeg centra grada (popločenje gradskog korza, uređenje parkirališta)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 nastavak  rekonstrukcije cestovne i komunalne infrastrukture malih ulica na </a:t>
            </a:r>
            <a:r>
              <a:rPr lang="hr-HR" sz="2000" b="1" dirty="0" err="1" smtClean="0">
                <a:solidFill>
                  <a:schemeClr val="bg1"/>
                </a:solidFill>
              </a:rPr>
              <a:t>Urijama</a:t>
            </a:r>
            <a:r>
              <a:rPr lang="hr-HR" sz="2000" b="1" dirty="0" smtClean="0">
                <a:solidFill>
                  <a:schemeClr val="bg1"/>
                </a:solidFill>
              </a:rPr>
              <a:t> </a:t>
            </a:r>
          </a:p>
          <a:p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467544" y="54868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PRIORITET NAM JE POVEĆANJE  ULAGANJA U KOMUNALNU INFRASTRUKTURU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5949280"/>
            <a:ext cx="620688" cy="692696"/>
          </a:xfrm>
          <a:prstGeom prst="rect">
            <a:avLst/>
          </a:prstGeom>
          <a:noFill/>
        </p:spPr>
      </p:pic>
      <p:pic>
        <p:nvPicPr>
          <p:cNvPr id="1028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949280"/>
            <a:ext cx="648072" cy="692525"/>
          </a:xfrm>
          <a:prstGeom prst="rect">
            <a:avLst/>
          </a:prstGeom>
          <a:noFill/>
        </p:spPr>
      </p:pic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ln>
            <a:solidFill>
              <a:srgbClr val="EAEAEA"/>
            </a:solidFill>
          </a:ln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PRIORITET NAM JE </a:t>
            </a:r>
            <a:r>
              <a:rPr lang="hr-HR" sz="2800" b="1" dirty="0" smtClean="0">
                <a:solidFill>
                  <a:schemeClr val="bg1"/>
                </a:solidFill>
                <a:latin typeface="Calibri" pitchFamily="34" charset="0"/>
              </a:rPr>
              <a:t>UNAPRJEĐENJE   SPORTSKIH, KULTURNIH I TURISTIČKIH SADRŽAJA NAŠEG GRADA</a:t>
            </a: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2">
              <a:buFont typeface="Wingdings" pitchFamily="2" charset="2"/>
              <a:buChar char="ü"/>
            </a:pPr>
            <a:r>
              <a:rPr lang="hr-HR" sz="2000" b="1" dirty="0" smtClean="0">
                <a:solidFill>
                  <a:schemeClr val="bg1"/>
                </a:solidFill>
              </a:rPr>
              <a:t>POVEĆAT ĆEMO  KAPACITETE ZA KVALITETNO PROVOĐENJE SLOBODNOG VREMENA  I ŽIVOTA U GRADU</a:t>
            </a:r>
          </a:p>
          <a:p>
            <a:r>
              <a:rPr lang="hr-HR" sz="2000" dirty="0" smtClean="0"/>
              <a:t>unaprijediti društvenu infrastrukturu u gradu</a:t>
            </a:r>
          </a:p>
          <a:p>
            <a:r>
              <a:rPr lang="hr-HR" sz="2000" dirty="0" smtClean="0"/>
              <a:t>raditi na poboljšavanju kvalitete života naših sugrađana kroz sadržaje za  odmor i rekreaciju, glazbena, književna, kulturno-umjetnička događanja, </a:t>
            </a:r>
            <a:r>
              <a:rPr lang="hr-HR" sz="2000" dirty="0" err="1" smtClean="0"/>
              <a:t>događanja</a:t>
            </a:r>
            <a:r>
              <a:rPr lang="hr-HR" sz="2000" dirty="0" smtClean="0"/>
              <a:t>, kino, galerije, izložbe,  </a:t>
            </a:r>
          </a:p>
          <a:p>
            <a:r>
              <a:rPr lang="hr-HR" sz="2000" dirty="0" smtClean="0"/>
              <a:t>osigurati  sadržaje za podizanje kvalitete života umirovljenika </a:t>
            </a:r>
          </a:p>
          <a:p>
            <a:r>
              <a:rPr lang="hr-HR" sz="2000" dirty="0" smtClean="0"/>
              <a:t>staviti u funkciju zgradu vojarne i pripadajuće prostorne mogućnosti</a:t>
            </a:r>
          </a:p>
          <a:p>
            <a:r>
              <a:rPr lang="hr-HR" sz="2000" dirty="0" smtClean="0"/>
              <a:t>izjednačiti mogućnosti  na svim područjima grada i dati društveni značaj naseljima </a:t>
            </a:r>
            <a:r>
              <a:rPr lang="hr-HR" sz="2000" dirty="0" err="1" smtClean="0"/>
              <a:t>Ljupina</a:t>
            </a:r>
            <a:r>
              <a:rPr lang="hr-HR" sz="2000" dirty="0" smtClean="0"/>
              <a:t>, </a:t>
            </a:r>
            <a:r>
              <a:rPr lang="hr-HR" sz="2000" dirty="0" err="1" smtClean="0"/>
              <a:t>Prvča</a:t>
            </a:r>
            <a:r>
              <a:rPr lang="hr-HR" sz="2000" dirty="0" smtClean="0"/>
              <a:t> , </a:t>
            </a:r>
            <a:r>
              <a:rPr lang="hr-HR" sz="2000" dirty="0" err="1" smtClean="0"/>
              <a:t>Kovačevac</a:t>
            </a:r>
            <a:r>
              <a:rPr lang="hr-HR" sz="2000" dirty="0" smtClean="0"/>
              <a:t> i Jug (uređenje i adaptacija Društvenog doma </a:t>
            </a:r>
            <a:r>
              <a:rPr lang="hr-HR" sz="2000" dirty="0" err="1" smtClean="0"/>
              <a:t>Ljupina</a:t>
            </a:r>
            <a:r>
              <a:rPr lang="hr-HR" sz="2000" dirty="0" smtClean="0"/>
              <a:t>, završetak Društvenog doma </a:t>
            </a:r>
            <a:r>
              <a:rPr lang="hr-HR" sz="2000" dirty="0" err="1" smtClean="0"/>
              <a:t>Prvča</a:t>
            </a:r>
            <a:r>
              <a:rPr lang="hr-HR" sz="2000" dirty="0" smtClean="0"/>
              <a:t>, izgradnja Društvenog doma </a:t>
            </a:r>
            <a:r>
              <a:rPr lang="hr-HR" sz="2000" dirty="0" smtClean="0"/>
              <a:t>na </a:t>
            </a:r>
            <a:r>
              <a:rPr lang="hr-HR" sz="2000" dirty="0" smtClean="0"/>
              <a:t>Jugu, staviti u funkciju i na korištenje  Društveni dom u Prognaničkom  naselju </a:t>
            </a:r>
            <a:r>
              <a:rPr lang="hr-HR" sz="2000" dirty="0" err="1" smtClean="0"/>
              <a:t>Kovačevac</a:t>
            </a:r>
            <a:r>
              <a:rPr lang="hr-HR" sz="2000" dirty="0" smtClean="0"/>
              <a:t>)</a:t>
            </a:r>
          </a:p>
          <a:p>
            <a:r>
              <a:rPr lang="hr-HR" sz="2000" dirty="0" smtClean="0"/>
              <a:t>podržavati programe Turističke zajednice Grada Nova Gradiška ustanova i udruga u kulturi, tehničkoj kulturi te sportskih udruga</a:t>
            </a:r>
          </a:p>
          <a:p>
            <a:pPr lvl="0"/>
            <a:r>
              <a:rPr lang="hr-HR" sz="2000" dirty="0" smtClean="0"/>
              <a:t>voditi politiku sustavnoga poticanja i jačanja volonterstva i omogućiti sustavno obrazovanje voditelja udruga, zaklada i ostalih nevladinih organizacija</a:t>
            </a:r>
          </a:p>
          <a:p>
            <a:pPr lvl="0">
              <a:buNone/>
            </a:pPr>
            <a:r>
              <a:rPr lang="hr-HR" sz="2000" dirty="0" smtClean="0"/>
              <a:t>       za izradu projekata koji se mogu financirati iz EU fondova.</a:t>
            </a:r>
          </a:p>
          <a:p>
            <a:pPr>
              <a:buNone/>
            </a:pPr>
            <a:endParaRPr lang="hr-HR" sz="2000" dirty="0" smtClean="0"/>
          </a:p>
          <a:p>
            <a:endParaRPr lang="hr-HR" sz="2000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3312" y="6165304"/>
            <a:ext cx="620688" cy="692696"/>
          </a:xfrm>
          <a:prstGeom prst="rect">
            <a:avLst/>
          </a:prstGeom>
          <a:noFill/>
        </p:spPr>
      </p:pic>
      <p:pic>
        <p:nvPicPr>
          <p:cNvPr id="1028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517232"/>
            <a:ext cx="648072" cy="692525"/>
          </a:xfrm>
          <a:prstGeom prst="rect">
            <a:avLst/>
          </a:prstGeom>
          <a:noFill/>
        </p:spPr>
      </p:pic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ln>
            <a:solidFill>
              <a:srgbClr val="EAEAEA"/>
            </a:solidFill>
          </a:ln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PRIORITET NAM JE </a:t>
            </a:r>
            <a:r>
              <a:rPr lang="hr-HR" sz="2800" b="1" dirty="0" smtClean="0">
                <a:solidFill>
                  <a:schemeClr val="bg1"/>
                </a:solidFill>
                <a:latin typeface="Calibri" pitchFamily="34" charset="0"/>
              </a:rPr>
              <a:t>OPRAVDATI STATUS </a:t>
            </a:r>
            <a:br>
              <a:rPr lang="hr-HR" sz="28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sz="2800" b="1" dirty="0" smtClean="0">
                <a:solidFill>
                  <a:schemeClr val="bg1"/>
                </a:solidFill>
                <a:latin typeface="Calibri" pitchFamily="34" charset="0"/>
              </a:rPr>
              <a:t>“GRADA – PRIJATELJA DJECE”</a:t>
            </a: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>
              <a:buFont typeface="Wingdings" pitchFamily="2" charset="2"/>
              <a:buChar char="ü"/>
            </a:pPr>
            <a:r>
              <a:rPr lang="hr-HR" sz="2000" b="1" dirty="0" smtClean="0">
                <a:solidFill>
                  <a:schemeClr val="bg1"/>
                </a:solidFill>
              </a:rPr>
              <a:t>ODRŽAVAT ĆEMO I UNAPRJEĐIVATI  SKRB ZA DJECU I MLADE</a:t>
            </a:r>
          </a:p>
          <a:p>
            <a:r>
              <a:rPr lang="hr-HR" sz="2000" b="1" dirty="0" smtClean="0"/>
              <a:t> </a:t>
            </a:r>
            <a:r>
              <a:rPr lang="hr-HR" sz="2000" dirty="0" smtClean="0"/>
              <a:t>izgraditi  dječje igralište u Prognaničkom naselju </a:t>
            </a:r>
            <a:r>
              <a:rPr lang="hr-HR" sz="2000" dirty="0" err="1" smtClean="0"/>
              <a:t>Kovačevac</a:t>
            </a:r>
            <a:r>
              <a:rPr lang="hr-HR" sz="2000" dirty="0" smtClean="0"/>
              <a:t> i  unaprijediti sadržaje za igru na dječjem igralištu u dvorištu crkve Sv. vinka u </a:t>
            </a:r>
            <a:r>
              <a:rPr lang="hr-HR" sz="2000" dirty="0" err="1" smtClean="0"/>
              <a:t>Kovačevcu</a:t>
            </a:r>
            <a:r>
              <a:rPr lang="hr-HR" sz="2000" dirty="0" smtClean="0"/>
              <a:t> </a:t>
            </a:r>
          </a:p>
          <a:p>
            <a:r>
              <a:rPr lang="hr-HR" sz="2000" dirty="0" smtClean="0"/>
              <a:t>urediti igrališta u ulici Matije Gupca i Voćarskoj ulici, u </a:t>
            </a:r>
            <a:r>
              <a:rPr lang="hr-HR" sz="2000" dirty="0" err="1" smtClean="0"/>
              <a:t>Ljupini</a:t>
            </a:r>
            <a:r>
              <a:rPr lang="hr-HR" sz="2000" dirty="0" smtClean="0"/>
              <a:t> i na Jugu</a:t>
            </a:r>
          </a:p>
          <a:p>
            <a:r>
              <a:rPr lang="hr-HR" sz="2000" dirty="0" smtClean="0"/>
              <a:t>osigurati  zatvoreni prostor i klupske prostorije za aktivnosti djece i mladih</a:t>
            </a:r>
          </a:p>
          <a:p>
            <a:r>
              <a:rPr lang="hr-HR" sz="2000" dirty="0" smtClean="0"/>
              <a:t>podržavati programe udruga djece i za djecu, te udruga mladih </a:t>
            </a:r>
          </a:p>
          <a:p>
            <a:r>
              <a:rPr lang="hr-HR" sz="2000" dirty="0" smtClean="0"/>
              <a:t>podržavati započete i uvesti nove  pomoći iz socijalnog programa za pomoć obiteljima i djeci – smanjenje participiranja roditelja u cijeni dječjeg vrtića - na 400,00 kn ( a 200,00 kn će sufinancirati Grad) , sufinanciranje cijene udžbenika 300 kn po djetetu od 1-4. razreda i 500 kn po djetetu od 5.-8. razreda za sve obitelji koje primaju dječji doplatak</a:t>
            </a:r>
          </a:p>
          <a:p>
            <a:r>
              <a:rPr lang="hr-HR" sz="2000" dirty="0" smtClean="0"/>
              <a:t>Izraditi  Strategiju za ostvarivanje prava i potreba djece na području Grada Nova Gradiška za razdoblje 2017.-2021.g. i  revitalizirati Koordinacijski odbor za provedbu Akcije “Grad Nova Gradiška – prijatelj djece”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3312" y="6165304"/>
            <a:ext cx="620688" cy="692696"/>
          </a:xfrm>
          <a:prstGeom prst="rect">
            <a:avLst/>
          </a:prstGeom>
          <a:noFill/>
        </p:spPr>
      </p:pic>
      <p:pic>
        <p:nvPicPr>
          <p:cNvPr id="1028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517232"/>
            <a:ext cx="648072" cy="692525"/>
          </a:xfrm>
          <a:prstGeom prst="rect">
            <a:avLst/>
          </a:prstGeom>
          <a:noFill/>
        </p:spPr>
      </p:pic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ln>
            <a:solidFill>
              <a:srgbClr val="EAEAEA"/>
            </a:solidFill>
          </a:ln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PRIORITET NAM JE OSIGURATI </a:t>
            </a:r>
            <a:r>
              <a:rPr lang="hr-HR" sz="2800" b="1" dirty="0" smtClean="0">
                <a:solidFill>
                  <a:schemeClr val="bg1"/>
                </a:solidFill>
                <a:latin typeface="Calibri" pitchFamily="34" charset="0"/>
              </a:rPr>
              <a:t>ZDRAVSTVENO-SOCIJALNU SKRB, TE SKRB ZA HRVATSKE BRANITELJE I STRADALNIKE IZ DOMOVINSKOG RATA </a:t>
            </a: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hr-HR" sz="2000" dirty="0" smtClean="0"/>
              <a:t>Održat ćemo status samostalnosti i pravnog subjektiviteta  Opće bolnice Nova Gradiška, uz pomoć  Brodsko-posavske županije, koja je ispravila besmisleno i  štetno spajanje bolnica i značajnu podršku Grada (stimulacija mladih liječnika da ostanu u ovom gradu, rješenje stambenih problema, nabava neophodnih medicinskih aparata)</a:t>
            </a:r>
          </a:p>
          <a:p>
            <a:pPr>
              <a:buFont typeface="Wingdings" pitchFamily="2" charset="2"/>
              <a:buChar char="ü"/>
            </a:pPr>
            <a:r>
              <a:rPr lang="hr-HR" sz="2000" dirty="0" smtClean="0"/>
              <a:t>U Dom zdravlja privući i zadržati i osigurati standarde za primarnu zdravstvenu zaštitu</a:t>
            </a:r>
          </a:p>
          <a:p>
            <a:pPr>
              <a:buFont typeface="Wingdings" pitchFamily="2" charset="2"/>
              <a:buChar char="ü"/>
            </a:pPr>
            <a:r>
              <a:rPr lang="hr-HR" sz="2000" dirty="0" smtClean="0"/>
              <a:t>Podržavati programe prevencije ovisnosti i zdravstvenog prosvjećivanja</a:t>
            </a:r>
          </a:p>
          <a:p>
            <a:pPr>
              <a:buFont typeface="Wingdings" pitchFamily="2" charset="2"/>
              <a:buChar char="ü"/>
            </a:pPr>
            <a:r>
              <a:rPr lang="hr-HR" sz="2000" dirty="0" smtClean="0"/>
              <a:t>Skrbiti o osobama starije životne dobi </a:t>
            </a:r>
          </a:p>
          <a:p>
            <a:pPr>
              <a:buFont typeface="Wingdings" pitchFamily="2" charset="2"/>
              <a:buChar char="ü"/>
            </a:pPr>
            <a:r>
              <a:rPr lang="hr-HR" sz="2000" dirty="0" smtClean="0"/>
              <a:t>Podržavati započete i uvesti nove  pomoći iz socijalnog programa za pomoć umirovljenicima i socijalno ugroženim obiteljima i  sugrađanima</a:t>
            </a:r>
          </a:p>
          <a:p>
            <a:pPr>
              <a:buFont typeface="Wingdings" pitchFamily="2" charset="2"/>
              <a:buChar char="ü"/>
            </a:pPr>
            <a:r>
              <a:rPr lang="hr-HR" sz="2000" dirty="0" smtClean="0"/>
              <a:t>U suradnji s nadležnim ministarstvom  i Centrom za socijalnu skrb otvoriti Obiteljski centar</a:t>
            </a:r>
          </a:p>
          <a:p>
            <a:pPr>
              <a:buFont typeface="Wingdings" pitchFamily="2" charset="2"/>
              <a:buChar char="ü"/>
            </a:pPr>
            <a:r>
              <a:rPr lang="hr-HR" sz="2000" dirty="0" smtClean="0"/>
              <a:t>Podržavati programe  udruga proizašlih iz Domovinskog rata, Gradskog društva Crvenog križa i udruga u području zdravstvene skrbi</a:t>
            </a:r>
          </a:p>
          <a:p>
            <a:pPr>
              <a:buFont typeface="Wingdings" pitchFamily="2" charset="2"/>
              <a:buChar char="ü"/>
            </a:pPr>
            <a:endParaRPr lang="hr-HR" sz="2000" dirty="0" smtClean="0"/>
          </a:p>
          <a:p>
            <a:pPr>
              <a:buFont typeface="Wingdings" pitchFamily="2" charset="2"/>
              <a:buChar char="ü"/>
            </a:pPr>
            <a:endParaRPr lang="hr-HR" sz="2000" dirty="0" smtClean="0"/>
          </a:p>
          <a:p>
            <a:pPr>
              <a:buFont typeface="Wingdings" pitchFamily="2" charset="2"/>
              <a:buChar char="ü"/>
            </a:pPr>
            <a:endParaRPr lang="hr-HR" sz="2000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733256"/>
            <a:ext cx="620688" cy="692696"/>
          </a:xfrm>
          <a:prstGeom prst="rect">
            <a:avLst/>
          </a:prstGeom>
          <a:noFill/>
        </p:spPr>
      </p:pic>
      <p:pic>
        <p:nvPicPr>
          <p:cNvPr id="1028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517232"/>
            <a:ext cx="648072" cy="692525"/>
          </a:xfrm>
          <a:prstGeom prst="rect">
            <a:avLst/>
          </a:prstGeom>
          <a:noFill/>
        </p:spPr>
      </p:pic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Kako ćemo realizirati naš program?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hr-HR" sz="2000" dirty="0" smtClean="0"/>
          </a:p>
          <a:p>
            <a:pPr>
              <a:buFont typeface="Wingdings" pitchFamily="2" charset="2"/>
              <a:buChar char="ü"/>
            </a:pPr>
            <a:endParaRPr lang="hr-HR" sz="2000" dirty="0" smtClean="0"/>
          </a:p>
          <a:p>
            <a:pPr>
              <a:buFont typeface="Wingdings" pitchFamily="2" charset="2"/>
              <a:buChar char="ü"/>
            </a:pPr>
            <a:r>
              <a:rPr lang="hr-HR" sz="2800" b="1" dirty="0" smtClean="0">
                <a:solidFill>
                  <a:schemeClr val="bg1"/>
                </a:solidFill>
              </a:rPr>
              <a:t>Nikad stihijski, hiperaktivno  i populistički (tek pred lokalne izbore) - uvijek sustavno i planski !</a:t>
            </a:r>
          </a:p>
          <a:p>
            <a:pPr>
              <a:buFont typeface="Wingdings" pitchFamily="2" charset="2"/>
              <a:buChar char="ü"/>
            </a:pPr>
            <a:r>
              <a:rPr lang="hr-HR" sz="2800" b="1" dirty="0" smtClean="0">
                <a:solidFill>
                  <a:schemeClr val="bg1"/>
                </a:solidFill>
              </a:rPr>
              <a:t>Nikad zbog promidžbe osoba i interesnih skupina – uvijek timski i u  komunikaciji sa sugrađanima!</a:t>
            </a:r>
          </a:p>
          <a:p>
            <a:pPr>
              <a:buFont typeface="Wingdings" pitchFamily="2" charset="2"/>
              <a:buChar char="ü"/>
            </a:pPr>
            <a:r>
              <a:rPr lang="hr-HR" sz="2800" b="1" dirty="0" smtClean="0">
                <a:solidFill>
                  <a:schemeClr val="bg1"/>
                </a:solidFill>
              </a:rPr>
              <a:t>Znanjem i srcem !</a:t>
            </a:r>
          </a:p>
          <a:p>
            <a:pPr>
              <a:buFont typeface="Wingdings" pitchFamily="2" charset="2"/>
              <a:buChar char="ü"/>
            </a:pPr>
            <a:endParaRPr lang="hr-HR" sz="2000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jiljana\Desktop\unname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970973" cy="4104456"/>
          </a:xfrm>
          <a:prstGeom prst="rect">
            <a:avLst/>
          </a:prstGeom>
          <a:noFill/>
        </p:spPr>
      </p:pic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bg1"/>
                </a:solidFill>
              </a:rPr>
              <a:t>LISTA BR.  3  ZA GRADONAČELNIKA</a:t>
            </a:r>
            <a:endParaRPr lang="hr-HR" sz="4000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475656" y="5445224"/>
            <a:ext cx="7408912" cy="1203920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bg1"/>
                </a:solidFill>
              </a:rPr>
              <a:t>LISTA BR.  2  ZA GRADSKO VIJEĆE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6021288"/>
            <a:ext cx="620688" cy="692696"/>
          </a:xfrm>
          <a:prstGeom prst="rect">
            <a:avLst/>
          </a:prstGeom>
          <a:noFill/>
        </p:spPr>
      </p:pic>
      <p:pic>
        <p:nvPicPr>
          <p:cNvPr id="1028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805264"/>
            <a:ext cx="648072" cy="692525"/>
          </a:xfrm>
          <a:prstGeom prst="rect">
            <a:avLst/>
          </a:prstGeom>
          <a:noFill/>
        </p:spPr>
      </p:pic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rgbClr val="EAEAEA"/>
            </a:solidFill>
          </a:ln>
        </p:spPr>
        <p:txBody>
          <a:bodyPr/>
          <a:lstStyle/>
          <a:p>
            <a:r>
              <a:rPr lang="hr-HR" b="1" dirty="0" smtClean="0">
                <a:solidFill>
                  <a:schemeClr val="bg1"/>
                </a:solidFill>
              </a:rPr>
              <a:t>LISTA BR.  3  ZA GRADONAČELNIKA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14" name="Rezervirano mjesto sadržaja 13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</a:rPr>
              <a:t>Kandidatkinja: </a:t>
            </a:r>
            <a:endParaRPr lang="hr-HR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r-HR" b="1" dirty="0" smtClean="0">
                <a:solidFill>
                  <a:schemeClr val="bg1"/>
                </a:solidFill>
              </a:rPr>
              <a:t>	</a:t>
            </a:r>
            <a:r>
              <a:rPr lang="hr-HR" b="1" dirty="0" err="1" smtClean="0">
                <a:solidFill>
                  <a:schemeClr val="bg1"/>
                </a:solidFill>
              </a:rPr>
              <a:t>mr</a:t>
            </a:r>
            <a:r>
              <a:rPr lang="hr-HR" b="1" dirty="0">
                <a:solidFill>
                  <a:schemeClr val="bg1"/>
                </a:solidFill>
              </a:rPr>
              <a:t>. LJILJANA LUKAČEVIĆ, </a:t>
            </a:r>
            <a:r>
              <a:rPr lang="hr-HR" b="1" dirty="0" err="1">
                <a:solidFill>
                  <a:schemeClr val="bg1"/>
                </a:solidFill>
              </a:rPr>
              <a:t>spec</a:t>
            </a:r>
            <a:r>
              <a:rPr lang="hr-HR" b="1" dirty="0">
                <a:solidFill>
                  <a:schemeClr val="bg1"/>
                </a:solidFill>
              </a:rPr>
              <a:t>. kl. </a:t>
            </a:r>
            <a:r>
              <a:rPr lang="hr-HR" b="1" dirty="0" err="1">
                <a:solidFill>
                  <a:schemeClr val="bg1"/>
                </a:solidFill>
              </a:rPr>
              <a:t>psih</a:t>
            </a:r>
            <a:r>
              <a:rPr lang="hr-HR" b="1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endParaRPr lang="hr-HR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</a:rPr>
              <a:t>Zamjenik kandidatkinje: </a:t>
            </a:r>
            <a:endParaRPr lang="hr-HR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r-HR" b="1" dirty="0" smtClean="0">
                <a:solidFill>
                  <a:schemeClr val="bg1"/>
                </a:solidFill>
              </a:rPr>
              <a:t>IGOR </a:t>
            </a:r>
            <a:r>
              <a:rPr lang="hr-HR" b="1" dirty="0">
                <a:solidFill>
                  <a:schemeClr val="bg1"/>
                </a:solidFill>
              </a:rPr>
              <a:t>FERENČINA, </a:t>
            </a:r>
            <a:r>
              <a:rPr lang="hr-HR" b="1" dirty="0" err="1">
                <a:solidFill>
                  <a:schemeClr val="bg1"/>
                </a:solidFill>
              </a:rPr>
              <a:t>dr</a:t>
            </a:r>
            <a:r>
              <a:rPr lang="hr-HR" b="1" dirty="0">
                <a:solidFill>
                  <a:schemeClr val="bg1"/>
                </a:solidFill>
              </a:rPr>
              <a:t>. med</a:t>
            </a:r>
            <a:r>
              <a:rPr lang="hr-HR" b="1" dirty="0" smtClean="0">
                <a:solidFill>
                  <a:schemeClr val="bg1"/>
                </a:solidFill>
              </a:rPr>
              <a:t>.</a:t>
            </a:r>
            <a:endParaRPr lang="hr-HR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</a:rPr>
              <a:t>Zamjenik kandidatkinje: </a:t>
            </a:r>
            <a:endParaRPr lang="hr-HR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r-HR" b="1" dirty="0" smtClean="0">
                <a:solidFill>
                  <a:schemeClr val="bg1"/>
                </a:solidFill>
              </a:rPr>
              <a:t>DUBRAVKO </a:t>
            </a:r>
            <a:r>
              <a:rPr lang="hr-HR" b="1" dirty="0">
                <a:solidFill>
                  <a:schemeClr val="bg1"/>
                </a:solidFill>
              </a:rPr>
              <a:t>GUBIĆ, ing.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5949280"/>
            <a:ext cx="620688" cy="692696"/>
          </a:xfrm>
          <a:prstGeom prst="rect">
            <a:avLst/>
          </a:prstGeom>
          <a:noFill/>
        </p:spPr>
      </p:pic>
      <p:pic>
        <p:nvPicPr>
          <p:cNvPr id="1028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805264"/>
            <a:ext cx="648072" cy="692525"/>
          </a:xfrm>
          <a:prstGeom prst="rect">
            <a:avLst/>
          </a:prstGeom>
          <a:noFill/>
        </p:spPr>
      </p:pic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ln>
            <a:solidFill>
              <a:srgbClr val="EAEAEA"/>
            </a:solidFill>
          </a:ln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LISTA BR.  2  ZA GRADSKO VIJEĆE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395536" y="948690"/>
            <a:ext cx="820891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Nositeljica liste:</a:t>
            </a:r>
          </a:p>
          <a:p>
            <a:pPr algn="ctr"/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mr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LJILJANA LUKAČEVIĆ,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kl.psih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Kandidatkinje/kandidati: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mr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LJILJANA LUKAČEVIĆ,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kl.psih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07.05.1967.)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ŽELJKO BEŠLIĆ,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dipl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ing. šum.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15.09.1962.)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LJILJANA PTAČNIK,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prof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25.09.1962.)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TOMISLAV BEĆIREVIĆ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25.01.1980.)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ANTUN ŠKVORČEVIĆ (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05.01.1962.)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 DANIJELA BEGOVIĆ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22.03.1973.)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 DAMIR JAPUNDŽIĆ,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med.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03.12.1955.)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 BORIS GRGIĆ,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mag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ing. račun.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02.01.1988.)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 ŽELJKO KRALJIĆ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03.06.1958.)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 MIRJANA VUKOVIĆ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10.12.1958.)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11. SINIŠA BUKARICA,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dipl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ing. šum.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24.09.1960.)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12. VALENTINA PETROVIĆ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10.01.1985.)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13. MARIO PRANJIĆ (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20.08.1989.)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14. KRUNOSLAV GLAVAČ,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dipl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ing. stroj.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25.03.1975.)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15. BRANKO MEDUNIĆ,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dipl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soc.radnik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05.08.1959.)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16. DUBRAVKA KOVAČIĆ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02.12.1981.) </a:t>
            </a:r>
          </a:p>
          <a:p>
            <a:pPr algn="ctr"/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17. KLARA MATOŠEVIĆ (</a:t>
            </a:r>
            <a:r>
              <a:rPr lang="hr-HR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rođ</a:t>
            </a:r>
            <a:r>
              <a:rPr lang="hr-HR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10.08.1996.)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5949280"/>
            <a:ext cx="620688" cy="692696"/>
          </a:xfrm>
          <a:prstGeom prst="rect">
            <a:avLst/>
          </a:prstGeom>
          <a:noFill/>
        </p:spPr>
      </p:pic>
      <p:pic>
        <p:nvPicPr>
          <p:cNvPr id="1028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733256"/>
            <a:ext cx="648072" cy="692525"/>
          </a:xfrm>
          <a:prstGeom prst="rect">
            <a:avLst/>
          </a:prstGeom>
          <a:noFill/>
        </p:spPr>
      </p:pic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  <a:ln>
            <a:solidFill>
              <a:srgbClr val="EAEAEA"/>
            </a:solidFill>
          </a:ln>
        </p:spPr>
        <p:txBody>
          <a:bodyPr>
            <a:noAutofit/>
          </a:bodyPr>
          <a:lstStyle/>
          <a:p>
            <a:pPr lvl="0"/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3200" b="1" dirty="0" smtClean="0">
                <a:solidFill>
                  <a:schemeClr val="bg1"/>
                </a:solidFill>
              </a:rPr>
              <a:t/>
            </a:r>
            <a:br>
              <a:rPr lang="hr-HR" sz="3200" b="1" dirty="0" smtClean="0">
                <a:solidFill>
                  <a:schemeClr val="bg1"/>
                </a:solidFill>
              </a:rPr>
            </a:br>
            <a:r>
              <a:rPr lang="hr-HR" sz="3200" b="1" dirty="0" smtClean="0">
                <a:solidFill>
                  <a:schemeClr val="bg1"/>
                </a:solidFill>
              </a:rPr>
              <a:t>LISTA BR.  3  ZA GRADONAČELNIKA </a:t>
            </a:r>
            <a:br>
              <a:rPr lang="hr-HR" sz="3200" b="1" dirty="0" smtClean="0">
                <a:solidFill>
                  <a:schemeClr val="bg1"/>
                </a:solidFill>
              </a:rPr>
            </a:br>
            <a:r>
              <a:rPr lang="hr-HR" sz="3200" b="1" dirty="0" smtClean="0">
                <a:solidFill>
                  <a:schemeClr val="bg1"/>
                </a:solidFill>
              </a:rPr>
              <a:t>+  LISTA BR.  2  ZA GRADSKO VIJEĆE</a:t>
            </a:r>
            <a:br>
              <a:rPr lang="hr-HR" sz="3200" b="1" dirty="0" smtClean="0">
                <a:solidFill>
                  <a:schemeClr val="bg1"/>
                </a:solidFill>
              </a:rPr>
            </a:br>
            <a:r>
              <a:rPr lang="hr-HR" sz="3200" b="1" dirty="0" smtClean="0">
                <a:solidFill>
                  <a:schemeClr val="bg1"/>
                </a:solidFill>
              </a:rPr>
              <a:t> </a:t>
            </a:r>
            <a:br>
              <a:rPr lang="hr-HR" sz="3200" b="1" dirty="0" smtClean="0">
                <a:solidFill>
                  <a:schemeClr val="bg1"/>
                </a:solidFill>
              </a:rPr>
            </a:br>
            <a:r>
              <a:rPr lang="hr-HR" sz="4000" b="1" dirty="0" smtClean="0">
                <a:solidFill>
                  <a:schemeClr val="bg1"/>
                </a:solidFill>
              </a:rPr>
              <a:t>   PET - ZA 5 !  </a:t>
            </a:r>
            <a:r>
              <a:rPr lang="hr-HR" sz="3200" b="1" dirty="0">
                <a:solidFill>
                  <a:schemeClr val="bg1"/>
                </a:solidFill>
              </a:rPr>
              <a:t/>
            </a:r>
            <a:br>
              <a:rPr lang="hr-HR" sz="3200" b="1" dirty="0">
                <a:solidFill>
                  <a:schemeClr val="bg1"/>
                </a:solidFill>
              </a:rPr>
            </a:br>
            <a:r>
              <a:rPr lang="hr-HR" sz="2400" dirty="0"/>
              <a:t> </a:t>
            </a:r>
            <a:br>
              <a:rPr lang="hr-HR" sz="2400" dirty="0"/>
            </a:b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</p:nvPr>
        </p:nvGraphicFramePr>
        <p:xfrm>
          <a:off x="467544" y="2636912"/>
          <a:ext cx="8208912" cy="39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hr-HR" sz="27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</a:br>
            <a:r>
              <a:rPr lang="hr-H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PRIORITET NAM JE STVARANJE NOVIH RADNIH MJESTA KROZ POTICANJE GOSPODARSTVA, PODUZETNIŠTVA I INVESTICIJA !</a:t>
            </a:r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pPr lvl="2" algn="ctr">
              <a:buFont typeface="Wingdings" pitchFamily="2" charset="2"/>
              <a:buChar char="ü"/>
            </a:pPr>
            <a:r>
              <a:rPr lang="hr-HR" sz="5100" b="1" dirty="0" smtClean="0">
                <a:solidFill>
                  <a:schemeClr val="bg1"/>
                </a:solidFill>
              </a:rPr>
              <a:t>POVEĆAT ĆEMO DOSTUPNOST KVALIFICIRANE I RADNE SNAGE</a:t>
            </a:r>
          </a:p>
          <a:p>
            <a:pPr>
              <a:buNone/>
            </a:pPr>
            <a:r>
              <a:rPr lang="hr-HR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hr-HR" sz="4200" b="1" dirty="0" smtClean="0">
                <a:solidFill>
                  <a:srgbClr val="002060"/>
                </a:solidFill>
              </a:rPr>
              <a:t>osigurati stručno osposobljavanje radne snage nakon završetka srednje Industrijsko obrtničke škole, te prekvalifikaciju/dokvalifikaciju radne snage sa HZZ-</a:t>
            </a:r>
            <a:r>
              <a:rPr lang="hr-HR" sz="4200" b="1" dirty="0" err="1" smtClean="0">
                <a:solidFill>
                  <a:srgbClr val="002060"/>
                </a:solidFill>
              </a:rPr>
              <a:t>akroz</a:t>
            </a:r>
            <a:r>
              <a:rPr lang="hr-HR" sz="4200" b="1" dirty="0" smtClean="0">
                <a:solidFill>
                  <a:srgbClr val="002060"/>
                </a:solidFill>
              </a:rPr>
              <a:t> projekt Industrijski Park Nova Gradiška (IPNG)</a:t>
            </a:r>
          </a:p>
          <a:p>
            <a:r>
              <a:rPr lang="hr-HR" sz="4200" b="1" dirty="0" smtClean="0">
                <a:solidFill>
                  <a:srgbClr val="002060"/>
                </a:solidFill>
              </a:rPr>
              <a:t>intenzivirati rad Trening centra za nove tehnologije u IPNG (projekt Poslovno inovacijski potporni centar) </a:t>
            </a:r>
          </a:p>
          <a:p>
            <a:r>
              <a:rPr lang="hr-HR" sz="4200" b="1" dirty="0" smtClean="0">
                <a:solidFill>
                  <a:srgbClr val="002060"/>
                </a:solidFill>
              </a:rPr>
              <a:t>omogućiti postojećim poduzetnicima dostupnost potrebne kvalificirane radne snage na brži i lakši način. </a:t>
            </a:r>
          </a:p>
          <a:p>
            <a:r>
              <a:rPr lang="hr-HR" sz="4200" b="1" dirty="0" smtClean="0">
                <a:solidFill>
                  <a:srgbClr val="002060"/>
                </a:solidFill>
              </a:rPr>
              <a:t>Kroz projekt Panonski zeleni tehnološki park, u suradnji sa visokoškolskim institucijama (Strojarski Fakultet Slavonski Brod, Fakultet Strojarstva Zagreb, Elektrotehnički fakultet), osigurati opremu i prostor za Istraživački centar visokih tehnologija, te sredstva za poslijediplomsku stručnu obuku visokokvalificirane radne snage (centar za inženjering i transfer tehnologija – 2.faza projekta Industrijski park), privući mlade i obrazovane kadrove. </a:t>
            </a:r>
          </a:p>
          <a:p>
            <a:endParaRPr lang="hr-HR" dirty="0"/>
          </a:p>
        </p:txBody>
      </p:sp>
      <p:pic>
        <p:nvPicPr>
          <p:cNvPr id="4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877272"/>
            <a:ext cx="648072" cy="692525"/>
          </a:xfrm>
          <a:prstGeom prst="rect">
            <a:avLst/>
          </a:prstGeom>
          <a:noFill/>
        </p:spPr>
      </p:pic>
      <p:pic>
        <p:nvPicPr>
          <p:cNvPr id="5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949280"/>
            <a:ext cx="620688" cy="692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hr-HR" sz="27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</a:br>
            <a:r>
              <a:rPr lang="hr-H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PRIORITET NAM JE STVARANJE NOVIH RADNIH MJESTA KROZ POTICANJE GOSPODARSTVA, PODUZETNIŠTVA I INVESTICIJA !</a:t>
            </a:r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2" indent="-342900">
              <a:buFont typeface="Wingdings" pitchFamily="2" charset="2"/>
              <a:buChar char="ü"/>
            </a:pPr>
            <a:r>
              <a:rPr lang="hr-HR" b="1" dirty="0" smtClean="0">
                <a:solidFill>
                  <a:schemeClr val="bg1"/>
                </a:solidFill>
              </a:rPr>
              <a:t>	POVEĆAT ĆEMO DOSTUPNOST  VISOKOKVALIFICIRANE 	RADNE 	SNAGE</a:t>
            </a:r>
          </a:p>
          <a:p>
            <a:pPr marL="342900" lvl="2" indent="-342900">
              <a:buFont typeface="Wingdings" pitchFamily="2" charset="2"/>
              <a:buChar char="ü"/>
            </a:pPr>
            <a:endParaRPr lang="hr-HR" b="1" dirty="0" smtClean="0">
              <a:solidFill>
                <a:schemeClr val="bg1"/>
              </a:solidFill>
            </a:endParaRPr>
          </a:p>
          <a:p>
            <a:r>
              <a:rPr lang="hr-HR" sz="2000" dirty="0" smtClean="0"/>
              <a:t>Kroz projekt Poticane stanogradnje osigurati  stambene kapacitete za postojeću i potencijalnu visokoobrazovanu radnu snagu kao pokretača gospodarskih zbivanja u gradu</a:t>
            </a:r>
          </a:p>
          <a:p>
            <a:r>
              <a:rPr lang="hr-HR" sz="2000" dirty="0" smtClean="0"/>
              <a:t>Istima kroz sufinanciranje kamata za stambene kredite te dodatnim olakšicama osigurati manje troškove života, a njihovim poslodavcima time omogućiti konkurentnost kroz visinu osobnih dohodaka. Ovo treba uvažiti kao prednost nad ostalim većim i skupljim za život mjestima i gradovima u RH.</a:t>
            </a:r>
          </a:p>
          <a:p>
            <a:r>
              <a:rPr lang="hr-HR" sz="2000" dirty="0" smtClean="0"/>
              <a:t> Osigurati preduvjete za otvaranje tehničkog veleučilišta, studija robotike, informatike, iz područja strojarstva i elektrotehnike. Na taj način privući mlade  i njihove obitelji na studiranje, rad i ostanak u gradu u postojećim i novim tvrtkama, osigurati stanovanje kroz projekt POS-a.</a:t>
            </a:r>
          </a:p>
          <a:p>
            <a:endParaRPr lang="hr-HR" sz="20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805264"/>
            <a:ext cx="648072" cy="692525"/>
          </a:xfrm>
          <a:prstGeom prst="rect">
            <a:avLst/>
          </a:prstGeom>
          <a:noFill/>
        </p:spPr>
      </p:pic>
      <p:pic>
        <p:nvPicPr>
          <p:cNvPr id="5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021288"/>
            <a:ext cx="620688" cy="692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hr-HR" sz="27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</a:br>
            <a:r>
              <a:rPr lang="hr-H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PRIORITET NAM JE STVARANJE NOVIH RADNIH MJESTA KROZ POTICANJE GOSPODARSTVA, PODUZETNIŠTVA I INVESTICIJA !</a:t>
            </a:r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2" indent="-342900">
              <a:buFont typeface="Wingdings" pitchFamily="2" charset="2"/>
              <a:buChar char="ü"/>
            </a:pPr>
            <a:r>
              <a:rPr lang="hr-HR" sz="2200" b="1" dirty="0" smtClean="0">
                <a:solidFill>
                  <a:schemeClr val="bg1"/>
                </a:solidFill>
              </a:rPr>
              <a:t>PRIHVATIT ĆEMO NOVE IDEJE I TEHNOLOGIJE OD STRANE LOKALNE ZAJEDNICE</a:t>
            </a:r>
          </a:p>
          <a:p>
            <a:r>
              <a:rPr lang="hr-HR" sz="2200" dirty="0" smtClean="0"/>
              <a:t>Intenzivirati i poboljšati rad Gradske razvojne agencije koja će prikupiti podatke i izraditi </a:t>
            </a:r>
            <a:r>
              <a:rPr lang="hr-HR" sz="2200" dirty="0" err="1" smtClean="0"/>
              <a:t>online</a:t>
            </a:r>
            <a:r>
              <a:rPr lang="hr-HR" sz="2200" dirty="0" smtClean="0"/>
              <a:t> bazu svih postojećih obrtnika i poduzetnika u gradu i okolici, djelatnici agencije obići na terenu sve poduzetnike i snimiti situaciju u istima, reagirati na postojeće probleme (radna snaga, naplata potraživanja, stanje tržišta, odnos sa dobavljačima i </a:t>
            </a:r>
            <a:r>
              <a:rPr lang="hr-HR" sz="2200" dirty="0" err="1" smtClean="0"/>
              <a:t>kupcima..</a:t>
            </a:r>
            <a:r>
              <a:rPr lang="hr-HR" sz="2200" dirty="0" smtClean="0"/>
              <a:t>.), pomoći pri izradi web stranica, pozicioniranje na ciljanim internet tražilicama, optimizacija web-stranica, web-</a:t>
            </a:r>
            <a:r>
              <a:rPr lang="hr-HR" sz="2200" dirty="0" err="1" smtClean="0"/>
              <a:t>shopova..</a:t>
            </a:r>
            <a:r>
              <a:rPr lang="hr-HR" sz="2200" dirty="0" smtClean="0"/>
              <a:t>.</a:t>
            </a:r>
          </a:p>
          <a:p>
            <a:r>
              <a:rPr lang="hr-HR" sz="2200" dirty="0" smtClean="0"/>
              <a:t>Uključiti se </a:t>
            </a:r>
            <a:r>
              <a:rPr lang="hr-HR" sz="2200" dirty="0" err="1" smtClean="0"/>
              <a:t>proaktivno</a:t>
            </a:r>
            <a:r>
              <a:rPr lang="hr-HR" sz="2200" dirty="0" smtClean="0"/>
              <a:t> u rad Obrtničke komore s ciljem intenziviranja prikupljanja informacija o raznim malim projektima i poduzetničkim idejama, te istima pomoći pri prezentiranju u nadležnim ministarstvima i državnim agencijama. </a:t>
            </a:r>
          </a:p>
          <a:p>
            <a:pPr>
              <a:buFont typeface="Wingdings" pitchFamily="2" charset="2"/>
              <a:buChar char="ü"/>
            </a:pPr>
            <a:r>
              <a:rPr lang="hr-HR" sz="2200" b="1" dirty="0" smtClean="0">
                <a:solidFill>
                  <a:schemeClr val="bg1"/>
                </a:solidFill>
              </a:rPr>
              <a:t>KORISTIT  ĆEMO  “VERTIKALU” ZA SMANJENJE PRIREZA NA DOHODAK</a:t>
            </a:r>
          </a:p>
          <a:p>
            <a:endParaRPr lang="hr-HR" sz="2400" b="1" dirty="0" smtClean="0"/>
          </a:p>
          <a:p>
            <a:endParaRPr lang="hr-HR" sz="20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733256"/>
            <a:ext cx="648072" cy="692525"/>
          </a:xfrm>
          <a:prstGeom prst="rect">
            <a:avLst/>
          </a:prstGeom>
          <a:noFill/>
        </p:spPr>
      </p:pic>
      <p:pic>
        <p:nvPicPr>
          <p:cNvPr id="5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5949280"/>
            <a:ext cx="620688" cy="692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hr-HR" sz="27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</a:br>
            <a:r>
              <a:rPr lang="hr-H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PRIORITET NAM JE STVARANJE NOVIH RADNIH MJESTA KROZ POTICANJE GOSPODARSTVA, PODUZETNIŠTVA I INVESTICIJA !</a:t>
            </a:r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 </a:t>
            </a:r>
            <a:endParaRPr lang="hr-HR" sz="23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r-HR" sz="2300" b="1" dirty="0" smtClean="0">
                <a:solidFill>
                  <a:schemeClr val="bg1"/>
                </a:solidFill>
              </a:rPr>
              <a:t>OSIGURAT ĆEMO UČINKOVIT SERVIS ISHOĐENJA POTREBNE DOKUMENTACIJE ZA NOVE INVESTICIJE</a:t>
            </a:r>
            <a:endParaRPr lang="hr-HR" dirty="0" smtClean="0"/>
          </a:p>
          <a:p>
            <a:r>
              <a:rPr lang="hr-HR" sz="2200" dirty="0" smtClean="0"/>
              <a:t>Gradska razvojna agencija bit će servis za pomoć poduzetnicima pri ishođenju građevinskih i ostalih dozvola s ciljem  ubrzanja procesa investicija, od najmanjih do velikih investitora. </a:t>
            </a:r>
          </a:p>
          <a:p>
            <a:r>
              <a:rPr lang="hr-HR" sz="2200" dirty="0" smtClean="0"/>
              <a:t>Izjednačiti poticaje za nova ulaganja u području grada s uvjetima i Industrijskim parkom. </a:t>
            </a:r>
          </a:p>
          <a:p>
            <a:r>
              <a:rPr lang="hr-HR" sz="2200" dirty="0" smtClean="0"/>
              <a:t>Poduzetnicima pomoći pri koordinaciji s tvrtkama i institucijama vezanim za ulaganja (HEP, </a:t>
            </a:r>
            <a:r>
              <a:rPr lang="hr-HR" sz="2200" dirty="0" err="1" smtClean="0"/>
              <a:t>Slavča</a:t>
            </a:r>
            <a:r>
              <a:rPr lang="hr-HR" sz="2200" dirty="0" smtClean="0"/>
              <a:t>, građevinske </a:t>
            </a:r>
            <a:r>
              <a:rPr lang="hr-HR" sz="2200" dirty="0" err="1" smtClean="0"/>
              <a:t>tvrtke..</a:t>
            </a:r>
            <a:r>
              <a:rPr lang="hr-HR" sz="2200" dirty="0" smtClean="0"/>
              <a:t>.), te županijskim uredom za graditeljstvo -  poveznica s nadležnim ministarstvima , potporama sa razine RH.</a:t>
            </a:r>
            <a:r>
              <a:rPr lang="hr-HR" sz="20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</a:endParaRPr>
          </a:p>
          <a:p>
            <a:endParaRPr lang="hr-HR" sz="2200" dirty="0" smtClean="0"/>
          </a:p>
          <a:p>
            <a:pPr>
              <a:buFont typeface="Wingdings" pitchFamily="2" charset="2"/>
              <a:buChar char="ü"/>
            </a:pPr>
            <a:endParaRPr lang="hr-HR" sz="2000" b="1" dirty="0" smtClean="0">
              <a:solidFill>
                <a:schemeClr val="bg1"/>
              </a:solidFill>
            </a:endParaRPr>
          </a:p>
          <a:p>
            <a:endParaRPr lang="hr-HR" sz="20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589240"/>
            <a:ext cx="648072" cy="692525"/>
          </a:xfrm>
          <a:prstGeom prst="rect">
            <a:avLst/>
          </a:prstGeom>
          <a:noFill/>
        </p:spPr>
      </p:pic>
      <p:pic>
        <p:nvPicPr>
          <p:cNvPr id="5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5949280"/>
            <a:ext cx="620688" cy="692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hr-HR" sz="27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</a:br>
            <a:r>
              <a:rPr lang="hr-HR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PRIORITET NAM JE STVARANJE NOVIH RADNIH MJESTA KROZ POTICANJE GOSPODARSTVA, PODUZETNIŠTVA I INVESTICIJA !</a:t>
            </a:r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976664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hr-HR" b="1" dirty="0" smtClean="0">
                <a:solidFill>
                  <a:schemeClr val="bg1"/>
                </a:solidFill>
              </a:rPr>
              <a:t>PRIVUĆI ĆEMO  NOVIH ULAGANJA</a:t>
            </a:r>
          </a:p>
          <a:p>
            <a:r>
              <a:rPr lang="hr-HR" sz="2500" dirty="0" smtClean="0"/>
              <a:t>Povezivanje Gradske uprave, Gradske razvojne agencije s poduzetnicima, školama, bankama,  Industrijskim parkom i tehnološkim parkom kao temeljnim gradskim razvojnim institucijama.</a:t>
            </a:r>
          </a:p>
          <a:p>
            <a:r>
              <a:rPr lang="hr-HR" sz="2500" dirty="0" smtClean="0"/>
              <a:t>Kao temelj za razvijanje i privlačenje poduzetničkih investicija osigurati  kontinuiranu bazu kvalitetne radne snage </a:t>
            </a:r>
          </a:p>
          <a:p>
            <a:r>
              <a:rPr lang="hr-HR" sz="2500" dirty="0" smtClean="0"/>
              <a:t>U postojećem Poduzetničkom inkubatoru pomoći tvrtkama koje su preko 5 godina da izađu iz inkubatora i izgrade vlastite pogone u Industrijskom parku i tu im omogućiti sve potrebne pogodnosti i uvjete (cijena zemljišta, komunalni doprinosi i ostale poticaje pri ulaganjima)</a:t>
            </a:r>
          </a:p>
          <a:p>
            <a:r>
              <a:rPr lang="hr-HR" sz="2500" dirty="0" smtClean="0"/>
              <a:t>Visokotehnološkim start-</a:t>
            </a:r>
            <a:r>
              <a:rPr lang="hr-HR" sz="2500" dirty="0" err="1" smtClean="0"/>
              <a:t>up</a:t>
            </a:r>
            <a:r>
              <a:rPr lang="hr-HR" sz="2500" dirty="0" smtClean="0"/>
              <a:t> tvrtkama ponuditi prostore za rad u Tehnološkom parku </a:t>
            </a:r>
          </a:p>
          <a:p>
            <a:r>
              <a:rPr lang="hr-HR" sz="2500" dirty="0" smtClean="0"/>
              <a:t>Participacija u izradi biltena na razini države (HGK, </a:t>
            </a:r>
            <a:r>
              <a:rPr lang="hr-HR" sz="2500" dirty="0" err="1" smtClean="0"/>
              <a:t>dražavna</a:t>
            </a:r>
            <a:r>
              <a:rPr lang="hr-HR" sz="2500" dirty="0" smtClean="0"/>
              <a:t> razvojna </a:t>
            </a:r>
            <a:r>
              <a:rPr lang="hr-HR" sz="2500" dirty="0" err="1" smtClean="0"/>
              <a:t>agencija..</a:t>
            </a:r>
            <a:r>
              <a:rPr lang="hr-HR" sz="2500" dirty="0" smtClean="0"/>
              <a:t>.), gdje će Grad Nova Gradiška moći prezentirati sve pogodnosti za ulagače.</a:t>
            </a:r>
          </a:p>
          <a:p>
            <a:r>
              <a:rPr lang="hr-HR" sz="2500" dirty="0" smtClean="0"/>
              <a:t>Sudjelovanje Grada Nova Gradiška na sajmovima gospodarske namjene</a:t>
            </a:r>
          </a:p>
          <a:p>
            <a:r>
              <a:rPr lang="hr-HR" sz="2500" dirty="0" smtClean="0"/>
              <a:t>Projekt Panonskog zelenog parka naš  je projekt koji ćemo dovršiti do kraja</a:t>
            </a:r>
          </a:p>
          <a:p>
            <a:r>
              <a:rPr lang="hr-HR" sz="2500" dirty="0" smtClean="0"/>
              <a:t>Nastavak izgradnje 2. faze južne obilaznice u Ind. parku kao i stavljanje u funkciju državnog zemljišta što </a:t>
            </a:r>
            <a:r>
              <a:rPr lang="hr-HR" sz="2500" dirty="0" err="1" smtClean="0"/>
              <a:t>če</a:t>
            </a:r>
            <a:r>
              <a:rPr lang="hr-HR" sz="2500" dirty="0" smtClean="0"/>
              <a:t> omogućiti velike investicije reda veličine 500+ radnih mjesta. </a:t>
            </a:r>
          </a:p>
          <a:p>
            <a:r>
              <a:rPr lang="hr-HR" sz="2500" dirty="0" smtClean="0"/>
              <a:t>Maksimalni angažman  i uključivanje Grada Nova Gradiška  u projekt SLAVONIJA (pokrenuti projekt 5 ministarstava HDZ – ove Vlade, poljoprivreda, šumarstvo, vodno gospodarstvo, obrti,  poduzetništvo – opet korištenje vertikale vlasti. </a:t>
            </a:r>
          </a:p>
          <a:p>
            <a:r>
              <a:rPr lang="hr-HR" sz="2500" dirty="0" smtClean="0"/>
              <a:t>Stavljanje u funkciju gradskih poslovnih prostora po najpovoljnijim uvjetima za male poduzetnike i obrtnike</a:t>
            </a:r>
          </a:p>
          <a:p>
            <a:r>
              <a:rPr lang="hr-HR" sz="2500" dirty="0" smtClean="0"/>
              <a:t>Posebna skrb prema postojećim i  tradicijskim obrtima   i oživljavanje novih obrta</a:t>
            </a:r>
          </a:p>
          <a:p>
            <a:pPr>
              <a:buNone/>
            </a:pPr>
            <a:endParaRPr lang="hr-HR" sz="2500" b="1" dirty="0" smtClean="0">
              <a:solidFill>
                <a:schemeClr val="bg1"/>
              </a:solidFill>
            </a:endParaRPr>
          </a:p>
          <a:p>
            <a:endParaRPr lang="hr-HR" sz="2900" dirty="0" smtClean="0"/>
          </a:p>
          <a:p>
            <a:pPr>
              <a:buFont typeface="Wingdings" pitchFamily="2" charset="2"/>
              <a:buChar char="ü"/>
            </a:pPr>
            <a:endParaRPr lang="hr-HR" sz="2000" b="1" dirty="0" smtClean="0">
              <a:solidFill>
                <a:schemeClr val="bg1"/>
              </a:solidFill>
            </a:endParaRPr>
          </a:p>
          <a:p>
            <a:endParaRPr lang="hr-HR" sz="20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4" descr="C:\Users\Ljiljana\Desktop\173-173-HDZ novo vrijeme nova sna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949280"/>
            <a:ext cx="648072" cy="692525"/>
          </a:xfrm>
          <a:prstGeom prst="rect">
            <a:avLst/>
          </a:prstGeom>
          <a:noFill/>
        </p:spPr>
      </p:pic>
      <p:pic>
        <p:nvPicPr>
          <p:cNvPr id="5" name="Picture 2" descr="C:\Users\Ljiljana\Desktop\hsp_grb-197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6021288"/>
            <a:ext cx="620688" cy="692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1150</Words>
  <Application>Microsoft Office PowerPoint</Application>
  <PresentationFormat>Prikaz na zaslonu (4:3)</PresentationFormat>
  <Paragraphs>183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Office tema</vt:lpstr>
      <vt:lpstr>1_Office tema</vt:lpstr>
      <vt:lpstr>5_Office tema</vt:lpstr>
      <vt:lpstr>6_Office tema</vt:lpstr>
      <vt:lpstr>LISTA BR.  3  ZA GRADONAČELNIKA</vt:lpstr>
      <vt:lpstr>LISTA BR.  3  ZA GRADONAČELNIKA</vt:lpstr>
      <vt:lpstr>LISTA BR.  2  ZA GRADSKO VIJEĆE</vt:lpstr>
      <vt:lpstr>   LISTA BR.  3  ZA GRADONAČELNIKA  +  LISTA BR.  2  ZA GRADSKO VIJEĆE      PET - ZA 5 !      </vt:lpstr>
      <vt:lpstr> PRIORITET NAM JE STVARANJE NOVIH RADNIH MJESTA KROZ POTICANJE GOSPODARSTVA, PODUZETNIŠTVA I INVESTICIJA ! </vt:lpstr>
      <vt:lpstr> PRIORITET NAM JE STVARANJE NOVIH RADNIH MJESTA KROZ POTICANJE GOSPODARSTVA, PODUZETNIŠTVA I INVESTICIJA ! </vt:lpstr>
      <vt:lpstr> PRIORITET NAM JE STVARANJE NOVIH RADNIH MJESTA KROZ POTICANJE GOSPODARSTVA, PODUZETNIŠTVA I INVESTICIJA ! </vt:lpstr>
      <vt:lpstr> PRIORITET NAM JE STVARANJE NOVIH RADNIH MJESTA KROZ POTICANJE GOSPODARSTVA, PODUZETNIŠTVA I INVESTICIJA ! </vt:lpstr>
      <vt:lpstr> PRIORITET NAM JE STVARANJE NOVIH RADNIH MJESTA KROZ POTICANJE GOSPODARSTVA, PODUZETNIŠTVA I INVESTICIJA ! </vt:lpstr>
      <vt:lpstr>  PRIORITET NAM JE POVEĆANJE  ULAGANJA U KOMUNALNU INFRASTRUKTURU    </vt:lpstr>
      <vt:lpstr>     </vt:lpstr>
      <vt:lpstr>     </vt:lpstr>
      <vt:lpstr>   </vt:lpstr>
      <vt:lpstr>  PRIORITET NAM JE UNAPRJEĐENJE   SPORTSKIH, KULTURNIH I TURISTIČKIH SADRŽAJA NAŠEG GRADA  </vt:lpstr>
      <vt:lpstr>  PRIORITET NAM JE OPRAVDATI STATUS  “GRADA – PRIJATELJA DJECE”  </vt:lpstr>
      <vt:lpstr>  PRIORITET NAM JE OSIGURATI ZDRAVSTVENO-SOCIJALNU SKRB, TE SKRB ZA HRVATSKE BRANITELJE I STRADALNIKE IZ DOMOVINSKOG RATA   </vt:lpstr>
      <vt:lpstr>Kako ćemo realizirati naš program?</vt:lpstr>
      <vt:lpstr>LISTA BR.  3  ZA GRADONAČELNIKA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HRVATSKE DEMOKRATSKE ZAJEDNICE (HDZ) -</dc:title>
  <dc:creator>Ljiljana Lukačević</dc:creator>
  <cp:lastModifiedBy>Ljiljana Lukačević</cp:lastModifiedBy>
  <cp:revision>172</cp:revision>
  <dcterms:created xsi:type="dcterms:W3CDTF">2017-05-10T19:45:29Z</dcterms:created>
  <dcterms:modified xsi:type="dcterms:W3CDTF">2017-05-11T21:50:55Z</dcterms:modified>
</cp:coreProperties>
</file>